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</p:sldMasterIdLst>
  <p:notesMasterIdLst>
    <p:notesMasterId r:id="rId59"/>
  </p:notesMasterIdLst>
  <p:sldIdLst>
    <p:sldId id="256" r:id="rId4"/>
    <p:sldId id="425" r:id="rId5"/>
    <p:sldId id="257" r:id="rId6"/>
    <p:sldId id="259" r:id="rId7"/>
    <p:sldId id="426" r:id="rId8"/>
    <p:sldId id="427" r:id="rId9"/>
    <p:sldId id="445" r:id="rId10"/>
    <p:sldId id="446" r:id="rId11"/>
    <p:sldId id="340" r:id="rId12"/>
    <p:sldId id="447" r:id="rId13"/>
    <p:sldId id="448" r:id="rId14"/>
    <p:sldId id="449" r:id="rId15"/>
    <p:sldId id="450" r:id="rId16"/>
    <p:sldId id="451" r:id="rId17"/>
    <p:sldId id="459" r:id="rId18"/>
    <p:sldId id="452" r:id="rId19"/>
    <p:sldId id="341" r:id="rId20"/>
    <p:sldId id="342" r:id="rId21"/>
    <p:sldId id="343" r:id="rId22"/>
    <p:sldId id="347" r:id="rId23"/>
    <p:sldId id="348" r:id="rId24"/>
    <p:sldId id="349" r:id="rId25"/>
    <p:sldId id="351" r:id="rId26"/>
    <p:sldId id="354" r:id="rId27"/>
    <p:sldId id="364" r:id="rId28"/>
    <p:sldId id="365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5" r:id="rId40"/>
    <p:sldId id="276" r:id="rId41"/>
    <p:sldId id="277" r:id="rId42"/>
    <p:sldId id="278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436" r:id="rId51"/>
    <p:sldId id="437" r:id="rId52"/>
    <p:sldId id="438" r:id="rId53"/>
    <p:sldId id="439" r:id="rId54"/>
    <p:sldId id="440" r:id="rId55"/>
    <p:sldId id="441" r:id="rId56"/>
    <p:sldId id="442" r:id="rId57"/>
    <p:sldId id="46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35" autoAdjust="0"/>
    <p:restoredTop sz="94660"/>
  </p:normalViewPr>
  <p:slideViewPr>
    <p:cSldViewPr>
      <p:cViewPr varScale="1">
        <p:scale>
          <a:sx n="69" d="100"/>
          <a:sy n="69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F836D-806B-4446-A855-E122F5EF9F4F}" type="datetimeFigureOut">
              <a:rPr lang="en-US" smtClean="0"/>
              <a:pPr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7B0B8-B2DC-4DF1-92FB-2D8B227B7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B0B8-B2DC-4DF1-92FB-2D8B227B712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927F3-D077-4128-8954-53BA3675BD60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A4607-B3C6-4897-A8E0-90B8127E534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BBF9DD-45DB-46FA-8012-37E518F2CDA5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79B94-AF09-4AB5-B950-DA167A201300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493713"/>
            <a:ext cx="4570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28AE9-8240-1642-85A6-FD4DDA375F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91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493713"/>
            <a:ext cx="4570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28AE9-8240-1642-85A6-FD4DDA375F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55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493713"/>
            <a:ext cx="4570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28AE9-8240-1642-85A6-FD4DDA375F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493713"/>
            <a:ext cx="4570413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C28AE9-8240-1642-85A6-FD4DDA375FD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5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110D4-D73A-40AA-8FFB-AA1D2DC72A80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98B5A-FFB8-4A84-9F9D-1D0BC1D39E22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DB827-31FF-4BD5-9C85-20A112D09835}" type="slidenum">
              <a:rPr lang="fi-FI" smtClean="0"/>
              <a:pPr>
                <a:defRPr/>
              </a:pPr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002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CB43-FE40-47C7-9AA9-EC2617DBF261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B975B-E4DC-4981-9231-2109A9400DF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225C7-51C2-4405-B0C8-5C2E8A08837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AB802-062D-4022-8E13-47A6305A5A40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B11B31-1F5C-4D42-9314-94AF00A990AA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7301-86DA-48DE-94E3-CE806B8140E4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BAD0-D69E-4765-8C19-0C24E273429C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039C-D3EB-4647-8ED1-BC6B9F672C88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83820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7848600" cy="495007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Line 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362200"/>
            <a:ext cx="83820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6787"/>
            <a:ext cx="7848600" cy="489878"/>
          </a:xfrm>
        </p:spPr>
        <p:txBody>
          <a:bodyPr wrap="square">
            <a:spAutoFit/>
          </a:bodyPr>
          <a:lstStyle>
            <a:lvl1pPr>
              <a:defRPr sz="3000" baseline="0">
                <a:solidFill>
                  <a:srgbClr val="C4123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428625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411480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41148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63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lid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200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362200"/>
            <a:ext cx="42672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34290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3551501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7851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owth&amp;Performance 1 lin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83820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7848600" cy="495007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1844040" cy="1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8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&amp;Performance 2 lin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200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599" y="2362200"/>
            <a:ext cx="8407401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34290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3551501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17" y="1863090"/>
            <a:ext cx="3037994" cy="2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000000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chemeClr val="bg2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8D7BB-C5F0-C74A-897E-AD5E99CA2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67601" y="152399"/>
            <a:ext cx="1447800" cy="8604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idx="1"/>
          </p:nvPr>
        </p:nvSpPr>
        <p:spPr bwMode="auto">
          <a:xfrm>
            <a:off x="152400" y="12192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1440" bIns="91440" anchor="ctr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7A3C-3C90-2C4D-BD99-1B4D37541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39712"/>
            <a:ext cx="7086600" cy="8270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F9403-04CD-4E06-A45A-7572B5B1AAB0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5257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 sz="2800">
                <a:solidFill>
                  <a:schemeClr val="tx1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400"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000">
                <a:solidFill>
                  <a:srgbClr val="FFFFFF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SzTx/>
              <a:buFontTx/>
              <a:buChar char="»"/>
              <a:tabLst/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257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 sz="2800">
                <a:solidFill>
                  <a:srgbClr val="000000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400"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ACA6E-5081-0841-A450-A9B79E432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C1E7A-D565-DD4C-81C5-BD326DECA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4000">
                <a:schemeClr val="bg1"/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419600"/>
            <a:ext cx="8610600" cy="76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304800" y="5181600"/>
            <a:ext cx="8610600" cy="1219200"/>
          </a:xfrm>
        </p:spPr>
        <p:txBody>
          <a:bodyPr/>
          <a:lstStyle>
            <a:lvl1pPr>
              <a:buNone/>
              <a:defRPr baseline="0">
                <a:solidFill>
                  <a:schemeClr val="accent1"/>
                </a:solidFill>
              </a:defRPr>
            </a:lvl1pPr>
            <a:lvl2pPr marL="804863" indent="-228600">
              <a:defRPr>
                <a:solidFill>
                  <a:srgbClr val="FFFFFF"/>
                </a:solidFill>
              </a:defRPr>
            </a:lvl2pPr>
            <a:lvl3pPr marL="1201738" indent="-228600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Sub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4000">
                <a:schemeClr val="bg1"/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76200" y="76200"/>
            <a:ext cx="8991600" cy="670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5562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6129338"/>
            <a:ext cx="5486400" cy="4238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4343400" cy="53340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343400" cy="2590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343400" cy="2590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BFF2-922B-9A4B-9A83-6BA2F7F30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39712"/>
            <a:ext cx="7086600" cy="8270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8382000" cy="9144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78486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52578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46228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6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7096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 line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 bwMode="auto">
          <a:xfrm>
            <a:off x="76200" y="2362200"/>
            <a:ext cx="44196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4634" y="3302000"/>
            <a:ext cx="3551464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0260" y="2891658"/>
            <a:ext cx="367834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22" name="Picture 21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5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6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</p:spTree>
    <p:extLst>
      <p:ext uri="{BB962C8B-B14F-4D97-AF65-F5344CB8AC3E}">
        <p14:creationId xmlns:p14="http://schemas.microsoft.com/office/powerpoint/2010/main" val="211956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Growth&amp;Performanc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8382000" cy="9144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78486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6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9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844040" cy="1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8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Growth&amp;Performanc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 bwMode="auto">
          <a:xfrm>
            <a:off x="76199" y="2362200"/>
            <a:ext cx="8559801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4634" y="3302000"/>
            <a:ext cx="3551464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0260" y="2891658"/>
            <a:ext cx="367834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22" name="Picture 21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5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6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17" y="1863090"/>
            <a:ext cx="3037994" cy="2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6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C3DF-0BEF-489A-A42D-8D63EB8BA820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 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83820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7848600" cy="495007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Line 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362200"/>
            <a:ext cx="83820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6787"/>
            <a:ext cx="7848600" cy="489878"/>
          </a:xfrm>
        </p:spPr>
        <p:txBody>
          <a:bodyPr wrap="square">
            <a:spAutoFit/>
          </a:bodyPr>
          <a:lstStyle>
            <a:lvl1pPr>
              <a:defRPr sz="3000" baseline="0">
                <a:solidFill>
                  <a:srgbClr val="C4123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428625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411480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41148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63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lid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200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362200"/>
            <a:ext cx="42672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34290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3551501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7851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owth&amp;Performance 1 lin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600" y="2819400"/>
            <a:ext cx="83820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7848600" cy="495007"/>
          </a:xfrm>
        </p:spPr>
        <p:txBody>
          <a:bodyPr wrap="square">
            <a:sp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Here for Title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78486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743200"/>
            <a:ext cx="685800" cy="10668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1844040" cy="1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8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&amp;Performance 2 lin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200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28599" y="2362200"/>
            <a:ext cx="8407401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8200" y="3302000"/>
            <a:ext cx="3429000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22" name="Pentagon 21"/>
          <p:cNvSpPr/>
          <p:nvPr userDrawn="1"/>
        </p:nvSpPr>
        <p:spPr bwMode="auto">
          <a:xfrm>
            <a:off x="8467" y="2286000"/>
            <a:ext cx="685800" cy="15240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ight Triangle 22"/>
          <p:cNvSpPr/>
          <p:nvPr userDrawn="1"/>
        </p:nvSpPr>
        <p:spPr bwMode="auto">
          <a:xfrm rot="10800000">
            <a:off x="8467" y="3810000"/>
            <a:ext cx="67733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8200" y="2891658"/>
            <a:ext cx="3551501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14" name="Picture 13" descr="Loc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812846" cy="1523334"/>
          </a:xfrm>
          <a:prstGeom prst="rect">
            <a:avLst/>
          </a:prstGeom>
          <a:effectLst>
            <a:outerShdw blurRad="50800" dist="76200" dir="2400000" algn="br">
              <a:srgbClr val="000000">
                <a:alpha val="25000"/>
              </a:srgbClr>
            </a:outerShdw>
          </a:effectLst>
        </p:spPr>
      </p:pic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838200" y="5221712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17" y="1863090"/>
            <a:ext cx="3037994" cy="2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000000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chemeClr val="bg2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8D7BB-C5F0-C74A-897E-AD5E99CA2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67601" y="152399"/>
            <a:ext cx="1447800" cy="8604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idx="1"/>
          </p:nvPr>
        </p:nvSpPr>
        <p:spPr bwMode="auto">
          <a:xfrm>
            <a:off x="152400" y="12192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1440" bIns="91440" anchor="ctr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7A3C-3C90-2C4D-BD99-1B4D37541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39712"/>
            <a:ext cx="7086600" cy="8270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5257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 sz="2800">
                <a:solidFill>
                  <a:schemeClr val="tx1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400"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000">
                <a:solidFill>
                  <a:srgbClr val="FFFFFF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SzTx/>
              <a:buFontTx/>
              <a:buChar char="»"/>
              <a:tabLst/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257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 sz="2800">
                <a:solidFill>
                  <a:srgbClr val="000000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400"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ACA6E-5081-0841-A450-A9B79E432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C1E7A-D565-DD4C-81C5-BD326DECA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C3F4-122E-40CF-84BA-2289254D2A42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4000">
                <a:schemeClr val="bg1"/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419600"/>
            <a:ext cx="8610600" cy="76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304800" y="5181600"/>
            <a:ext cx="8610600" cy="1219200"/>
          </a:xfrm>
        </p:spPr>
        <p:txBody>
          <a:bodyPr/>
          <a:lstStyle>
            <a:lvl1pPr>
              <a:buNone/>
              <a:defRPr baseline="0">
                <a:solidFill>
                  <a:schemeClr val="accent1"/>
                </a:solidFill>
              </a:defRPr>
            </a:lvl1pPr>
            <a:lvl2pPr marL="804863" indent="-228600">
              <a:defRPr>
                <a:solidFill>
                  <a:srgbClr val="FFFFFF"/>
                </a:solidFill>
              </a:defRPr>
            </a:lvl2pPr>
            <a:lvl3pPr marL="1201738" indent="-228600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Sub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4000">
                <a:schemeClr val="bg1"/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76200" y="76200"/>
            <a:ext cx="8991600" cy="670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5562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6129338"/>
            <a:ext cx="5486400" cy="4238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4343400" cy="53340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343400" cy="2590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343400" cy="2590800"/>
          </a:xfrm>
        </p:spPr>
        <p:txBody>
          <a:bodyPr/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287338" marR="0" lvl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87338" marR="0" lvl="1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87338" marR="0" lvl="2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BFF2-922B-9A4B-9A83-6BA2F7F30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39712"/>
            <a:ext cx="7086600" cy="8270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8382000" cy="9144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78486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5257800" cy="914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46228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6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7096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 line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 bwMode="auto">
          <a:xfrm>
            <a:off x="76200" y="2362200"/>
            <a:ext cx="44196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4634" y="3302000"/>
            <a:ext cx="3551464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0260" y="2891658"/>
            <a:ext cx="367834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22" name="Picture 21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5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6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</p:spTree>
    <p:extLst>
      <p:ext uri="{BB962C8B-B14F-4D97-AF65-F5344CB8AC3E}">
        <p14:creationId xmlns:p14="http://schemas.microsoft.com/office/powerpoint/2010/main" val="211956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Growth&amp;Performanc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76200" y="2819400"/>
            <a:ext cx="8382000" cy="914400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0200" y="2949895"/>
            <a:ext cx="7848600" cy="553998"/>
          </a:xfrm>
        </p:spPr>
        <p:txBody>
          <a:bodyPr wrap="square" anchor="ctr">
            <a:spAutoFit/>
          </a:bodyPr>
          <a:lstStyle>
            <a:lvl1pPr marL="0">
              <a:lnSpc>
                <a:spcPct val="100000"/>
              </a:lnSpc>
              <a:spcBef>
                <a:spcPts val="2400"/>
              </a:spcBef>
              <a:spcAft>
                <a:spcPts val="3000"/>
              </a:spcAft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pic>
        <p:nvPicPr>
          <p:cNvPr id="23" name="Picture 22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6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9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844040" cy="1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8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Growth&amp;Performanc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/>
          <p:cNvSpPr>
            <a:spLocks noChangeArrowheads="1"/>
          </p:cNvSpPr>
          <p:nvPr userDrawn="1"/>
        </p:nvSpPr>
        <p:spPr bwMode="auto">
          <a:xfrm>
            <a:off x="76200" y="76197"/>
            <a:ext cx="8991600" cy="6629400"/>
          </a:xfrm>
          <a:prstGeom prst="rect">
            <a:avLst/>
          </a:prstGeom>
          <a:gradFill>
            <a:gsLst>
              <a:gs pos="94000">
                <a:srgbClr val="FEFEFE"/>
              </a:gs>
              <a:gs pos="6000">
                <a:srgbClr val="F4F4F4"/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7733" y="6671735"/>
            <a:ext cx="8643937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/>
                </a:solidFill>
                <a:ea typeface="Arial Unicode MS" charset="0"/>
                <a:cs typeface="Arial Unicode MS" charset="0"/>
              </a:rPr>
              <a:t>Copyright © 2012 Rockwell Automation, Inc. All rights reserved.</a:t>
            </a:r>
          </a:p>
        </p:txBody>
      </p:sp>
      <p:sp>
        <p:nvSpPr>
          <p:cNvPr id="16" name="Pentagon 15"/>
          <p:cNvSpPr/>
          <p:nvPr userDrawn="1"/>
        </p:nvSpPr>
        <p:spPr bwMode="auto">
          <a:xfrm>
            <a:off x="8468" y="5473181"/>
            <a:ext cx="372532" cy="457200"/>
          </a:xfrm>
          <a:prstGeom prst="homePlate">
            <a:avLst>
              <a:gd name="adj" fmla="val 26410"/>
            </a:avLst>
          </a:prstGeom>
          <a:gradFill>
            <a:gsLst>
              <a:gs pos="74000">
                <a:srgbClr val="E60A3D"/>
              </a:gs>
              <a:gs pos="0">
                <a:srgbClr val="800000"/>
              </a:gs>
            </a:gsLst>
            <a:lin ang="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ight Triangle 16"/>
          <p:cNvSpPr/>
          <p:nvPr userDrawn="1"/>
        </p:nvSpPr>
        <p:spPr bwMode="auto">
          <a:xfrm rot="10800000">
            <a:off x="-678" y="5930381"/>
            <a:ext cx="73152" cy="76200"/>
          </a:xfrm>
          <a:prstGeom prst="rtTriangle">
            <a:avLst/>
          </a:prstGeom>
          <a:solidFill>
            <a:srgbClr val="3A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face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12" y="5549381"/>
            <a:ext cx="264160" cy="264160"/>
          </a:xfrm>
          <a:prstGeom prst="rect">
            <a:avLst/>
          </a:prstGeom>
        </p:spPr>
      </p:pic>
      <p:pic>
        <p:nvPicPr>
          <p:cNvPr id="21" name="Picture 20" descr="linked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2200" y="5549381"/>
            <a:ext cx="264160" cy="264160"/>
          </a:xfrm>
          <a:prstGeom prst="rect">
            <a:avLst/>
          </a:prstGeom>
        </p:spPr>
      </p:pic>
      <p:pic>
        <p:nvPicPr>
          <p:cNvPr id="24" name="Picture 23" descr="twitt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" y="5549381"/>
            <a:ext cx="264160" cy="26416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 bwMode="auto">
          <a:xfrm>
            <a:off x="76199" y="2362200"/>
            <a:ext cx="8559801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CC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4634" y="3302000"/>
            <a:ext cx="3551464" cy="400110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Webdings" charset="2"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Here for sub-title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0260" y="2891658"/>
            <a:ext cx="3678340" cy="495007"/>
          </a:xfrm>
        </p:spPr>
        <p:txBody>
          <a:bodyPr wrap="square">
            <a:spAutoFit/>
          </a:bodyPr>
          <a:lstStyle>
            <a:lvl1pPr>
              <a:defRPr sz="3000"/>
            </a:lvl1pPr>
          </a:lstStyle>
          <a:p>
            <a:r>
              <a:rPr lang="en-US" dirty="0"/>
              <a:t>Click Here for Title</a:t>
            </a:r>
          </a:p>
        </p:txBody>
      </p:sp>
      <p:pic>
        <p:nvPicPr>
          <p:cNvPr id="22" name="Picture 21" descr="Lock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8600" y="3041650"/>
            <a:ext cx="812846" cy="1523333"/>
          </a:xfrm>
          <a:prstGeom prst="rect">
            <a:avLst/>
          </a:prstGeom>
          <a:effectLst>
            <a:outerShdw blurRad="50800" dist="38100" dir="2400000" algn="br">
              <a:srgbClr val="000000">
                <a:alpha val="25000"/>
              </a:srgbClr>
            </a:outerShdw>
          </a:effectLst>
        </p:spPr>
      </p:pic>
      <p:sp>
        <p:nvSpPr>
          <p:cNvPr id="25" name="Text Box 16"/>
          <p:cNvSpPr txBox="1">
            <a:spLocks noChangeArrowheads="1"/>
          </p:cNvSpPr>
          <p:nvPr userDrawn="1"/>
        </p:nvSpPr>
        <p:spPr bwMode="auto">
          <a:xfrm>
            <a:off x="341244" y="4876800"/>
            <a:ext cx="35052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3200" kern="1200">
                <a:solidFill>
                  <a:srgbClr val="CC0000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cap="all" dirty="0">
                <a:solidFill>
                  <a:srgbClr val="474747"/>
                </a:solidFill>
              </a:rPr>
              <a:t>Company Confidential </a:t>
            </a:r>
            <a:r>
              <a:rPr lang="en-US" sz="1400" dirty="0">
                <a:solidFill>
                  <a:srgbClr val="474747"/>
                </a:solidFill>
              </a:rPr>
              <a:t>— </a:t>
            </a:r>
            <a:r>
              <a:rPr lang="en-US" sz="1400" b="1" dirty="0">
                <a:solidFill>
                  <a:srgbClr val="474747"/>
                </a:solidFill>
              </a:rPr>
              <a:t>Internal Use Only</a:t>
            </a:r>
          </a:p>
        </p:txBody>
      </p:sp>
      <p:sp>
        <p:nvSpPr>
          <p:cNvPr id="26" name="Rectangle 11"/>
          <p:cNvSpPr>
            <a:spLocks noChangeArrowheads="1"/>
          </p:cNvSpPr>
          <p:nvPr userDrawn="1"/>
        </p:nvSpPr>
        <p:spPr bwMode="auto">
          <a:xfrm>
            <a:off x="369570" y="6671735"/>
            <a:ext cx="2844270" cy="21544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spc="20" dirty="0">
                <a:solidFill>
                  <a:srgbClr val="FFFFFF">
                    <a:lumMod val="75000"/>
                  </a:srgbClr>
                </a:solidFill>
                <a:ea typeface="Arial Unicode MS" charset="0"/>
                <a:cs typeface="Arial Unicode MS" charset="0"/>
              </a:rPr>
              <a:t>Rev 5058-CO900B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17" y="1863090"/>
            <a:ext cx="3037994" cy="24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6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7748-9095-4698-8F52-8DA68C5FDB89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BBF8-55EA-48FF-AB84-F907B9AE9529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1136-1F8E-4886-BF53-4475BF20BE5F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623AC-D722-4675-ACC7-A1B77D3E5D42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8361-BB52-4863-A564-1B104A4225BE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FA82-E640-4686-9794-5A1D463EB2F1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3152" y="1179576"/>
            <a:ext cx="8988552" cy="555955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6000">
                <a:schemeClr val="bg1"/>
              </a:gs>
            </a:gsLst>
            <a:lin ang="5400000" scaled="0"/>
          </a:gradFill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88669"/>
            <a:ext cx="450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8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643DE-FFD1-CA4C-BBC2-D70230DFA570}" type="slidenum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1031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3152" y="54864"/>
            <a:ext cx="7242048" cy="1069848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75000">
                <a:schemeClr val="bg1"/>
              </a:gs>
            </a:gsLst>
            <a:lin ang="0" scaled="0"/>
            <a:tileRect/>
          </a:gradFill>
          <a:ln>
            <a:headEnd/>
            <a:tailEnd/>
          </a:ln>
          <a:effectLst/>
          <a:scene3d>
            <a:camera prst="obliqueTopRigh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0866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ight Triangle 9"/>
          <p:cNvSpPr/>
          <p:nvPr/>
        </p:nvSpPr>
        <p:spPr bwMode="auto">
          <a:xfrm>
            <a:off x="67730" y="6096000"/>
            <a:ext cx="685803" cy="643468"/>
          </a:xfrm>
          <a:prstGeom prst="rtTriangle">
            <a:avLst/>
          </a:prstGeom>
          <a:gradFill flip="none" rotWithShape="1">
            <a:gsLst>
              <a:gs pos="25000">
                <a:srgbClr val="E60F34"/>
              </a:gs>
              <a:gs pos="10000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  <a:effectLst/>
          <a:scene3d>
            <a:camera prst="obliqueTopRigh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t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spc="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Picture 12" descr="Lock2-white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7628" y="6324600"/>
            <a:ext cx="307571" cy="381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med">
    <p:fade/>
  </p:transition>
  <p:hf hdr="0" ftr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9pPr>
    </p:titleStyle>
    <p:bodyStyle>
      <a:lvl1pPr marL="287338" indent="-287338" algn="l" rtl="0" eaLnBrk="1" fontAlgn="base" hangingPunct="1">
        <a:lnSpc>
          <a:spcPts val="3000"/>
        </a:lnSpc>
        <a:spcBef>
          <a:spcPts val="2400"/>
        </a:spcBef>
        <a:spcAft>
          <a:spcPts val="0"/>
        </a:spcAft>
        <a:buClr>
          <a:srgbClr val="BB2332"/>
        </a:buClr>
        <a:buFont typeface="Wingdings" charset="2"/>
        <a:buChar char="§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804863" indent="-228600" algn="l" rtl="0" eaLnBrk="1" fontAlgn="base" hangingPunct="1">
        <a:lnSpc>
          <a:spcPts val="2400"/>
        </a:lnSpc>
        <a:spcBef>
          <a:spcPts val="300"/>
        </a:spcBef>
        <a:spcAft>
          <a:spcPct val="0"/>
        </a:spcAft>
        <a:buClrTx/>
        <a:buSzPct val="80000"/>
        <a:buFont typeface="Wingdings" charset="2"/>
        <a:buChar char="§"/>
        <a:defRPr sz="2400">
          <a:solidFill>
            <a:schemeClr val="bg1">
              <a:lumMod val="50000"/>
            </a:schemeClr>
          </a:solidFill>
          <a:latin typeface="+mn-lt"/>
          <a:ea typeface="+mn-ea"/>
        </a:defRPr>
      </a:lvl2pPr>
      <a:lvl3pPr marL="1262063" indent="-228600" algn="l" rtl="0" eaLnBrk="1" fontAlgn="base" hangingPunct="1">
        <a:lnSpc>
          <a:spcPts val="2400"/>
        </a:lnSpc>
        <a:spcBef>
          <a:spcPts val="300"/>
        </a:spcBef>
        <a:spcAft>
          <a:spcPct val="0"/>
        </a:spcAft>
        <a:buClrTx/>
        <a:buSzPct val="80000"/>
        <a:buFont typeface="Wingdings" charset="2"/>
        <a:buChar char="§"/>
        <a:defRPr sz="2000">
          <a:solidFill>
            <a:schemeClr val="bg1">
              <a:lumMod val="50000"/>
            </a:schemeClr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defRPr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3152" y="1179576"/>
            <a:ext cx="8988552" cy="555955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6000">
                <a:schemeClr val="bg1"/>
              </a:gs>
            </a:gsLst>
            <a:lin ang="5400000" scaled="0"/>
          </a:gradFill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88669"/>
            <a:ext cx="450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8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643DE-FFD1-CA4C-BBC2-D70230DFA570}" type="slidenum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1031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3152" y="54864"/>
            <a:ext cx="7242048" cy="1069848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75000">
                <a:schemeClr val="bg1"/>
              </a:gs>
            </a:gsLst>
            <a:lin ang="0" scaled="0"/>
            <a:tileRect/>
          </a:gradFill>
          <a:ln>
            <a:headEnd/>
            <a:tailEnd/>
          </a:ln>
          <a:effectLst/>
          <a:scene3d>
            <a:camera prst="obliqueTopRigh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0866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ight Triangle 9"/>
          <p:cNvSpPr/>
          <p:nvPr/>
        </p:nvSpPr>
        <p:spPr bwMode="auto">
          <a:xfrm>
            <a:off x="67730" y="6096000"/>
            <a:ext cx="685803" cy="643468"/>
          </a:xfrm>
          <a:prstGeom prst="rtTriangle">
            <a:avLst/>
          </a:prstGeom>
          <a:gradFill flip="none" rotWithShape="1">
            <a:gsLst>
              <a:gs pos="25000">
                <a:srgbClr val="E60F34"/>
              </a:gs>
              <a:gs pos="100000">
                <a:srgbClr val="800000"/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  <a:effectLst/>
          <a:scene3d>
            <a:camera prst="obliqueTopRigh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t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spc="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Picture 12" descr="Lock2-white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7628" y="6324600"/>
            <a:ext cx="307571" cy="381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ransition spd="med">
    <p:fade/>
  </p:transition>
  <p:hf hdr="0" ftr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charset="0"/>
          <a:ea typeface="ＭＳ Ｐゴシック" charset="-128"/>
          <a:cs typeface="ＭＳ Ｐゴシック" charset="-128"/>
        </a:defRPr>
      </a:lvl9pPr>
    </p:titleStyle>
    <p:bodyStyle>
      <a:lvl1pPr marL="287338" indent="-287338" algn="l" rtl="0" eaLnBrk="1" fontAlgn="base" hangingPunct="1">
        <a:lnSpc>
          <a:spcPts val="3000"/>
        </a:lnSpc>
        <a:spcBef>
          <a:spcPts val="2400"/>
        </a:spcBef>
        <a:spcAft>
          <a:spcPts val="0"/>
        </a:spcAft>
        <a:buClr>
          <a:srgbClr val="BB2332"/>
        </a:buClr>
        <a:buFont typeface="Wingdings" charset="2"/>
        <a:buChar char="§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804863" indent="-228600" algn="l" rtl="0" eaLnBrk="1" fontAlgn="base" hangingPunct="1">
        <a:lnSpc>
          <a:spcPts val="2400"/>
        </a:lnSpc>
        <a:spcBef>
          <a:spcPts val="300"/>
        </a:spcBef>
        <a:spcAft>
          <a:spcPct val="0"/>
        </a:spcAft>
        <a:buClrTx/>
        <a:buSzPct val="80000"/>
        <a:buFont typeface="Wingdings" charset="2"/>
        <a:buChar char="§"/>
        <a:defRPr sz="2400">
          <a:solidFill>
            <a:schemeClr val="bg1">
              <a:lumMod val="50000"/>
            </a:schemeClr>
          </a:solidFill>
          <a:latin typeface="+mn-lt"/>
          <a:ea typeface="+mn-ea"/>
        </a:defRPr>
      </a:lvl2pPr>
      <a:lvl3pPr marL="1262063" indent="-228600" algn="l" rtl="0" eaLnBrk="1" fontAlgn="base" hangingPunct="1">
        <a:lnSpc>
          <a:spcPts val="2400"/>
        </a:lnSpc>
        <a:spcBef>
          <a:spcPts val="300"/>
        </a:spcBef>
        <a:spcAft>
          <a:spcPct val="0"/>
        </a:spcAft>
        <a:buClrTx/>
        <a:buSzPct val="80000"/>
        <a:buFont typeface="Wingdings" charset="2"/>
        <a:buChar char="§"/>
        <a:defRPr sz="2000">
          <a:solidFill>
            <a:schemeClr val="bg1">
              <a:lumMod val="50000"/>
            </a:schemeClr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defRPr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B2332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13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jpe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42.png"/><Relationship Id="rId9" Type="http://schemas.openxmlformats.org/officeDocument/2006/relationships/hyperlink" Target="http://brodersencdn.brodersen.netdna-cdn.com/wordpress/wp-content/uploads/rtu32-small1.jpg" TargetMode="External"/><Relationship Id="rId1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hyperlink" Target="https://www.google.ro/url?sa=i&amp;rct=j&amp;q=&amp;esrc=s&amp;source=images&amp;cd=&amp;cad=rja&amp;uact=8&amp;ved=0ahUKEwjdhrnw-v3SAhVF1hoKHY2PBoEQjRwIBw&amp;url=http://logok.org/cisco-logo/&amp;psig=AFQjCNGmHHIt4Ztq79ulvBPHgTtgLaSK6g&amp;ust=149095402626349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6.gif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13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7.emf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jpeg"/><Relationship Id="rId14" Type="http://schemas.openxmlformats.org/officeDocument/2006/relationships/hyperlink" Target="https://www.google.ro/url?sa=i&amp;rct=j&amp;q=&amp;esrc=s&amp;source=images&amp;cd=&amp;cad=rja&amp;uact=8&amp;ved=0ahUKEwj2zND3iP7SAhXKPRoKHTE6CF8QjRwIBw&amp;url=http://buildingweek.bg/en/catalogue/exhibitor/details/201/celco-sa&amp;psig=AFQjCNGdHo-tgcgjpl1Rcy8rWspStqdMcA&amp;ust=1490957844699433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www.google.ro/url?sa=i&amp;rct=j&amp;q=&amp;esrc=s&amp;source=images&amp;cd=&amp;cad=rja&amp;uact=8&amp;ved=0ahUKEwj2zND3iP7SAhXKPRoKHTE6CF8QjRwIBw&amp;url=http://buildingweek.bg/en/catalogue/exhibitor/details/201/celco-sa&amp;psig=AFQjCNGdHo-tgcgjpl1Rcy8rWspStqdMcA&amp;ust=1490957844699433" TargetMode="Externa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plante-medicinale.ro/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inteserv.cjd.ro/bld/index.php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file:///C:\Users\Florian\AppData\Local\Temp\www.plante-medicinale.r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0 Ipa\siteIPA_nou\img\IPA_OK_3a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30" y="1752600"/>
            <a:ext cx="4050069" cy="4767648"/>
          </a:xfrm>
          <a:prstGeom prst="rect">
            <a:avLst/>
          </a:prstGeom>
          <a:noFill/>
        </p:spPr>
      </p:pic>
      <p:pic>
        <p:nvPicPr>
          <p:cNvPr id="5" name="Picture 4" descr="ipaCraiova.jpg">
            <a:hlinkClick r:id="rId3" action="ppaction://hlinksldjump" tooltip="Prezentare IPA Craiov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2667000"/>
            <a:ext cx="1371600" cy="1830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Florian\Desktop\SITENOU_IPA\sediuIPA_Galat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5029200"/>
            <a:ext cx="1854200" cy="1390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7CC1A-C49F-47E1-ABD9-ECA23D450659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10" descr="ipaHeaderLogo_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"/>
            <a:ext cx="9144000" cy="665019"/>
          </a:xfrm>
          <a:prstGeom prst="rect">
            <a:avLst/>
          </a:prstGeom>
        </p:spPr>
      </p:pic>
      <p:pic>
        <p:nvPicPr>
          <p:cNvPr id="9" name="Picture 8" descr="sediuIPA_Clu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4400" y="1371600"/>
            <a:ext cx="2053190" cy="1539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78" y="1196752"/>
            <a:ext cx="860439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2"/>
          <p:cNvSpPr txBox="1">
            <a:spLocks/>
          </p:cNvSpPr>
          <p:nvPr/>
        </p:nvSpPr>
        <p:spPr>
          <a:xfrm>
            <a:off x="467544" y="1220684"/>
            <a:ext cx="8229600" cy="8367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Sisteme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SCADA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ptr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statii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electrice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transformare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IT/MT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L-Shape 423"/>
          <p:cNvSpPr/>
          <p:nvPr/>
        </p:nvSpPr>
        <p:spPr>
          <a:xfrm rot="10800000">
            <a:off x="426106" y="2060658"/>
            <a:ext cx="5527860" cy="1417211"/>
          </a:xfrm>
          <a:prstGeom prst="corner">
            <a:avLst>
              <a:gd name="adj1" fmla="val 56349"/>
              <a:gd name="adj2" fmla="val 413258"/>
            </a:avLst>
          </a:prstGeom>
          <a:solidFill>
            <a:schemeClr val="bg2"/>
          </a:solidFill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 dirty="0"/>
          </a:p>
        </p:txBody>
      </p:sp>
      <p:sp>
        <p:nvSpPr>
          <p:cNvPr id="2379" name="object 2379"/>
          <p:cNvSpPr/>
          <p:nvPr/>
        </p:nvSpPr>
        <p:spPr>
          <a:xfrm>
            <a:off x="471710" y="6605508"/>
            <a:ext cx="8246184" cy="29321"/>
          </a:xfrm>
          <a:custGeom>
            <a:avLst/>
            <a:gdLst/>
            <a:ahLst/>
            <a:cxnLst/>
            <a:rect l="l" t="t" r="r" b="b"/>
            <a:pathLst>
              <a:path w="12324588">
                <a:moveTo>
                  <a:pt x="12324588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2297747" y="3868917"/>
            <a:ext cx="1" cy="232"/>
          </a:xfrm>
          <a:custGeom>
            <a:avLst/>
            <a:gdLst/>
            <a:ahLst/>
            <a:cxnLst/>
            <a:rect l="l" t="t" r="r" b="b"/>
            <a:pathLst>
              <a:path w="1" h="362">
                <a:moveTo>
                  <a:pt x="1" y="0"/>
                </a:moveTo>
                <a:lnTo>
                  <a:pt x="0" y="362"/>
                </a:lnTo>
              </a:path>
            </a:pathLst>
          </a:custGeom>
          <a:ln w="3048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2297747" y="3868917"/>
            <a:ext cx="1" cy="232"/>
          </a:xfrm>
          <a:custGeom>
            <a:avLst/>
            <a:gdLst/>
            <a:ahLst/>
            <a:cxnLst/>
            <a:rect l="l" t="t" r="r" b="b"/>
            <a:pathLst>
              <a:path w="1" h="362">
                <a:moveTo>
                  <a:pt x="1" y="0"/>
                </a:moveTo>
                <a:lnTo>
                  <a:pt x="0" y="362"/>
                </a:lnTo>
              </a:path>
            </a:pathLst>
          </a:custGeom>
          <a:ln w="3048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471711" y="3868154"/>
            <a:ext cx="14" cy="995"/>
          </a:xfrm>
          <a:custGeom>
            <a:avLst/>
            <a:gdLst/>
            <a:ahLst/>
            <a:cxnLst/>
            <a:rect l="l" t="t" r="r" b="b"/>
            <a:pathLst>
              <a:path w="23" h="1552">
                <a:moveTo>
                  <a:pt x="23" y="0"/>
                </a:moveTo>
                <a:lnTo>
                  <a:pt x="0" y="1552"/>
                </a:lnTo>
              </a:path>
            </a:pathLst>
          </a:custGeom>
          <a:ln w="3048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471711" y="3868154"/>
            <a:ext cx="14" cy="995"/>
          </a:xfrm>
          <a:custGeom>
            <a:avLst/>
            <a:gdLst/>
            <a:ahLst/>
            <a:cxnLst/>
            <a:rect l="l" t="t" r="r" b="b"/>
            <a:pathLst>
              <a:path w="23" h="1552">
                <a:moveTo>
                  <a:pt x="23" y="0"/>
                </a:moveTo>
                <a:lnTo>
                  <a:pt x="0" y="1552"/>
                </a:lnTo>
              </a:path>
            </a:pathLst>
          </a:custGeom>
          <a:ln w="3048">
            <a:solidFill>
              <a:srgbClr val="7F7F7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727374" y="2315757"/>
            <a:ext cx="0" cy="87964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59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741194" y="2359739"/>
            <a:ext cx="7370" cy="0"/>
          </a:xfrm>
          <a:custGeom>
            <a:avLst/>
            <a:gdLst/>
            <a:ahLst/>
            <a:cxnLst/>
            <a:rect l="l" t="t" r="r" b="b"/>
            <a:pathLst>
              <a:path w="12192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347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720925" y="2310381"/>
            <a:ext cx="13819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1803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720925" y="2305005"/>
            <a:ext cx="13819" cy="10751"/>
          </a:xfrm>
          <a:custGeom>
            <a:avLst/>
            <a:gdLst/>
            <a:ahLst/>
            <a:cxnLst/>
            <a:rect l="l" t="t" r="r" b="b"/>
            <a:pathLst>
              <a:path w="22859" h="16764">
                <a:moveTo>
                  <a:pt x="22859" y="16764"/>
                </a:moveTo>
                <a:lnTo>
                  <a:pt x="22859" y="0"/>
                </a:lnTo>
                <a:lnTo>
                  <a:pt x="0" y="0"/>
                </a:lnTo>
                <a:lnTo>
                  <a:pt x="0" y="16764"/>
                </a:lnTo>
                <a:lnTo>
                  <a:pt x="22859" y="16764"/>
                </a:lnTo>
                <a:close/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720925" y="2409586"/>
            <a:ext cx="13819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195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720925" y="2403721"/>
            <a:ext cx="13819" cy="11729"/>
          </a:xfrm>
          <a:custGeom>
            <a:avLst/>
            <a:gdLst/>
            <a:ahLst/>
            <a:cxnLst/>
            <a:rect l="l" t="t" r="r" b="b"/>
            <a:pathLst>
              <a:path w="22859" h="18288">
                <a:moveTo>
                  <a:pt x="22859" y="18288"/>
                </a:moveTo>
                <a:lnTo>
                  <a:pt x="22859" y="0"/>
                </a:lnTo>
                <a:lnTo>
                  <a:pt x="0" y="0"/>
                </a:lnTo>
                <a:lnTo>
                  <a:pt x="0" y="18288"/>
                </a:lnTo>
                <a:lnTo>
                  <a:pt x="22859" y="18288"/>
                </a:lnTo>
                <a:close/>
              </a:path>
            </a:pathLst>
          </a:custGeom>
          <a:ln w="304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707105" y="2359739"/>
            <a:ext cx="6449" cy="0"/>
          </a:xfrm>
          <a:custGeom>
            <a:avLst/>
            <a:gdLst/>
            <a:ahLst/>
            <a:cxnLst/>
            <a:rect l="l" t="t" r="r" b="b"/>
            <a:pathLst>
              <a:path w="10667">
                <a:moveTo>
                  <a:pt x="0" y="0"/>
                </a:moveTo>
                <a:lnTo>
                  <a:pt x="10667" y="0"/>
                </a:lnTo>
              </a:path>
            </a:pathLst>
          </a:custGeom>
          <a:ln w="347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 flipH="1">
            <a:off x="702499" y="1914050"/>
            <a:ext cx="28053" cy="635302"/>
          </a:xfrm>
          <a:custGeom>
            <a:avLst/>
            <a:gdLst/>
            <a:ahLst/>
            <a:cxnLst/>
            <a:rect l="l" t="t" r="r" b="b"/>
            <a:pathLst>
              <a:path h="361187">
                <a:moveTo>
                  <a:pt x="0" y="0"/>
                </a:moveTo>
                <a:lnTo>
                  <a:pt x="0" y="36118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4433804" y="1181009"/>
            <a:ext cx="477238" cy="365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6247308" y="1606823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0"/>
                </a:moveTo>
                <a:lnTo>
                  <a:pt x="0" y="9143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794630" y="4064302"/>
            <a:ext cx="1980816" cy="29321"/>
          </a:xfrm>
          <a:custGeom>
            <a:avLst/>
            <a:gdLst/>
            <a:ahLst/>
            <a:cxnLst/>
            <a:rect l="l" t="t" r="r" b="b"/>
            <a:pathLst>
              <a:path w="1516380">
                <a:moveTo>
                  <a:pt x="1516380" y="0"/>
                </a:moveTo>
                <a:lnTo>
                  <a:pt x="0" y="0"/>
                </a:lnTo>
              </a:path>
            </a:pathLst>
          </a:custGeom>
          <a:ln w="2222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127642" y="1983444"/>
            <a:ext cx="744418" cy="0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1231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416" name="object 416"/>
          <p:cNvSpPr/>
          <p:nvPr/>
        </p:nvSpPr>
        <p:spPr>
          <a:xfrm>
            <a:off x="8127642" y="2178921"/>
            <a:ext cx="744418" cy="0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1231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413" name="object 413"/>
          <p:cNvSpPr/>
          <p:nvPr/>
        </p:nvSpPr>
        <p:spPr>
          <a:xfrm>
            <a:off x="8127642" y="2404698"/>
            <a:ext cx="744418" cy="0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0" y="0"/>
                </a:moveTo>
                <a:lnTo>
                  <a:pt x="12313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411" name="object 411"/>
          <p:cNvSpPr/>
          <p:nvPr/>
        </p:nvSpPr>
        <p:spPr>
          <a:xfrm>
            <a:off x="8127642" y="1794807"/>
            <a:ext cx="163993" cy="0"/>
          </a:xfrm>
          <a:custGeom>
            <a:avLst/>
            <a:gdLst/>
            <a:ahLst/>
            <a:cxnLst/>
            <a:rect l="l" t="t" r="r" b="b"/>
            <a:pathLst>
              <a:path w="271272">
                <a:moveTo>
                  <a:pt x="0" y="0"/>
                </a:moveTo>
                <a:lnTo>
                  <a:pt x="27127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412" name="object 412"/>
          <p:cNvSpPr/>
          <p:nvPr/>
        </p:nvSpPr>
        <p:spPr>
          <a:xfrm>
            <a:off x="8127642" y="1794807"/>
            <a:ext cx="163993" cy="0"/>
          </a:xfrm>
          <a:custGeom>
            <a:avLst/>
            <a:gdLst/>
            <a:ahLst/>
            <a:cxnLst/>
            <a:rect l="l" t="t" r="r" b="b"/>
            <a:pathLst>
              <a:path w="271272">
                <a:moveTo>
                  <a:pt x="27127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410" name="object 410"/>
          <p:cNvSpPr/>
          <p:nvPr/>
        </p:nvSpPr>
        <p:spPr>
          <a:xfrm>
            <a:off x="8127642" y="2569876"/>
            <a:ext cx="744418" cy="0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1231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3399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00" dirty="0"/>
          </a:p>
        </p:txBody>
      </p:sp>
      <p:sp>
        <p:nvSpPr>
          <p:cNvPr id="377" name="object 377"/>
          <p:cNvSpPr txBox="1"/>
          <p:nvPr/>
        </p:nvSpPr>
        <p:spPr>
          <a:xfrm>
            <a:off x="4113807" y="838924"/>
            <a:ext cx="688521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Engineering</a:t>
            </a: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 Workstation HMI2</a:t>
            </a:r>
          </a:p>
        </p:txBody>
      </p:sp>
      <p:sp>
        <p:nvSpPr>
          <p:cNvPr id="370" name="object 370"/>
          <p:cNvSpPr txBox="1"/>
          <p:nvPr/>
        </p:nvSpPr>
        <p:spPr>
          <a:xfrm>
            <a:off x="787767" y="2272100"/>
            <a:ext cx="513583" cy="2283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8517" marR="198312" algn="ctr">
              <a:lnSpc>
                <a:spcPct val="95621"/>
              </a:lnSpc>
              <a:spcBef>
                <a:spcPts val="12"/>
              </a:spcBef>
            </a:pPr>
            <a:r>
              <a:rPr sz="500" dirty="0">
                <a:latin typeface="Arial Narrow"/>
                <a:cs typeface="Arial Narrow"/>
              </a:rPr>
              <a:t>GPS</a:t>
            </a:r>
          </a:p>
          <a:p>
            <a:pPr marL="2790" marR="2790" algn="ctr">
              <a:lnSpc>
                <a:spcPts val="533"/>
              </a:lnSpc>
              <a:spcBef>
                <a:spcPts val="31"/>
              </a:spcBef>
            </a:pPr>
            <a:r>
              <a:rPr sz="500" dirty="0">
                <a:latin typeface="Arial Narrow"/>
                <a:cs typeface="Arial Narrow"/>
              </a:rPr>
              <a:t>G</a:t>
            </a:r>
            <a:r>
              <a:rPr sz="500" spc="2" dirty="0">
                <a:latin typeface="Arial Narrow"/>
                <a:cs typeface="Arial Narrow"/>
              </a:rPr>
              <a:t>l</a:t>
            </a:r>
            <a:r>
              <a:rPr sz="500" dirty="0">
                <a:latin typeface="Arial Narrow"/>
                <a:cs typeface="Arial Narrow"/>
              </a:rPr>
              <a:t>obal</a:t>
            </a:r>
            <a:r>
              <a:rPr sz="500" spc="22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Pos</a:t>
            </a:r>
            <a:r>
              <a:rPr sz="500" spc="2" dirty="0">
                <a:latin typeface="Arial Narrow"/>
                <a:cs typeface="Arial Narrow"/>
              </a:rPr>
              <a:t>i</a:t>
            </a:r>
            <a:r>
              <a:rPr sz="500" spc="-2" dirty="0">
                <a:latin typeface="Arial Narrow"/>
                <a:cs typeface="Arial Narrow"/>
              </a:rPr>
              <a:t>t</a:t>
            </a:r>
            <a:r>
              <a:rPr sz="500" spc="2" dirty="0">
                <a:latin typeface="Arial Narrow"/>
                <a:cs typeface="Arial Narrow"/>
              </a:rPr>
              <a:t>i</a:t>
            </a:r>
            <a:r>
              <a:rPr sz="500" dirty="0">
                <a:latin typeface="Arial Narrow"/>
                <a:cs typeface="Arial Narrow"/>
              </a:rPr>
              <a:t>on</a:t>
            </a:r>
            <a:r>
              <a:rPr sz="500" spc="30" dirty="0">
                <a:latin typeface="Arial Narrow"/>
                <a:cs typeface="Arial Narrow"/>
              </a:rPr>
              <a:t> </a:t>
            </a:r>
            <a:r>
              <a:rPr sz="500" spc="-6" dirty="0">
                <a:latin typeface="Arial Narrow"/>
                <a:cs typeface="Arial Narrow"/>
              </a:rPr>
              <a:t>S</a:t>
            </a:r>
            <a:r>
              <a:rPr sz="500" spc="6" dirty="0">
                <a:latin typeface="Arial Narrow"/>
                <a:cs typeface="Arial Narrow"/>
              </a:rPr>
              <a:t>y</a:t>
            </a:r>
            <a:r>
              <a:rPr sz="500" spc="-3" dirty="0">
                <a:latin typeface="Arial Narrow"/>
                <a:cs typeface="Arial Narrow"/>
              </a:rPr>
              <a:t>st</a:t>
            </a:r>
            <a:r>
              <a:rPr sz="500" dirty="0">
                <a:latin typeface="Arial Narrow"/>
                <a:cs typeface="Arial Narrow"/>
              </a:rPr>
              <a:t>em </a:t>
            </a:r>
            <a:r>
              <a:rPr sz="500" spc="-3" dirty="0">
                <a:latin typeface="Arial Narrow"/>
                <a:cs typeface="Arial Narrow"/>
              </a:rPr>
              <a:t>c</a:t>
            </a:r>
            <a:r>
              <a:rPr sz="500" spc="3" dirty="0">
                <a:latin typeface="Arial Narrow"/>
                <a:cs typeface="Arial Narrow"/>
              </a:rPr>
              <a:t>l</a:t>
            </a:r>
            <a:r>
              <a:rPr sz="500" dirty="0">
                <a:latin typeface="Arial Narrow"/>
                <a:cs typeface="Arial Narrow"/>
              </a:rPr>
              <a:t>ock</a:t>
            </a:r>
          </a:p>
        </p:txBody>
      </p:sp>
      <p:sp>
        <p:nvSpPr>
          <p:cNvPr id="356" name="object 356"/>
          <p:cNvSpPr txBox="1"/>
          <p:nvPr/>
        </p:nvSpPr>
        <p:spPr>
          <a:xfrm>
            <a:off x="8171558" y="1543074"/>
            <a:ext cx="849078" cy="94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ts val="672"/>
              </a:lnSpc>
              <a:spcBef>
                <a:spcPts val="33"/>
              </a:spcBef>
            </a:pP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ub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ti</a:t>
            </a: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600" spc="19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ut</a:t>
            </a: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600" spc="-6" dirty="0">
                <a:solidFill>
                  <a:srgbClr val="FF0000"/>
                </a:solidFill>
                <a:latin typeface="Arial Narrow"/>
                <a:cs typeface="Arial Narrow"/>
              </a:rPr>
              <a:t>ma</a:t>
            </a:r>
            <a:r>
              <a:rPr sz="600" spc="6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io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600" spc="27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600" spc="2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6" dirty="0">
                <a:solidFill>
                  <a:srgbClr val="FF0000"/>
                </a:solidFill>
                <a:latin typeface="Arial Narrow"/>
                <a:cs typeface="Arial Narrow"/>
              </a:rPr>
              <a:t>y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2" dirty="0">
                <a:solidFill>
                  <a:srgbClr val="FF0000"/>
                </a:solidFill>
                <a:latin typeface="Arial Narrow"/>
                <a:cs typeface="Arial Narrow"/>
              </a:rPr>
              <a:t>tem</a:t>
            </a:r>
            <a:endParaRPr sz="600" dirty="0">
              <a:latin typeface="Arial Narrow"/>
              <a:cs typeface="Arial Narrow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8119043" y="1735196"/>
            <a:ext cx="187554" cy="7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sz="500" b="1" dirty="0">
                <a:latin typeface="Arial Narrow"/>
                <a:cs typeface="Arial Narrow"/>
              </a:rPr>
              <a:t>L</a:t>
            </a:r>
            <a:r>
              <a:rPr sz="500" b="1" spc="3" dirty="0">
                <a:latin typeface="Arial Narrow"/>
                <a:cs typeface="Arial Narrow"/>
              </a:rPr>
              <a:t>e</a:t>
            </a:r>
            <a:r>
              <a:rPr sz="500" b="1" dirty="0">
                <a:latin typeface="Arial Narrow"/>
                <a:cs typeface="Arial Narrow"/>
              </a:rPr>
              <a:t>g</a:t>
            </a:r>
            <a:r>
              <a:rPr sz="500" b="1" spc="-3" dirty="0">
                <a:latin typeface="Arial Narrow"/>
                <a:cs typeface="Arial Narrow"/>
              </a:rPr>
              <a:t>e</a:t>
            </a:r>
            <a:r>
              <a:rPr sz="500" b="1" dirty="0">
                <a:latin typeface="Arial Narrow"/>
                <a:cs typeface="Arial Narrow"/>
              </a:rPr>
              <a:t>nd: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8119043" y="1821250"/>
            <a:ext cx="652895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43"/>
              </a:spcBef>
            </a:pPr>
            <a:r>
              <a:rPr sz="500" dirty="0">
                <a:latin typeface="Arial Narrow"/>
                <a:cs typeface="Arial Narrow"/>
              </a:rPr>
              <a:t>B</a:t>
            </a:r>
            <a:r>
              <a:rPr sz="500" spc="-2" dirty="0">
                <a:latin typeface="Arial Narrow"/>
                <a:cs typeface="Arial Narrow"/>
              </a:rPr>
              <a:t>l</a:t>
            </a:r>
            <a:r>
              <a:rPr sz="500" spc="6" dirty="0">
                <a:latin typeface="Arial Narrow"/>
                <a:cs typeface="Arial Narrow"/>
              </a:rPr>
              <a:t>u</a:t>
            </a:r>
            <a:r>
              <a:rPr sz="500" dirty="0">
                <a:latin typeface="Arial Narrow"/>
                <a:cs typeface="Arial Narrow"/>
              </a:rPr>
              <a:t>e</a:t>
            </a:r>
            <a:r>
              <a:rPr sz="500" spc="30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li</a:t>
            </a:r>
            <a:r>
              <a:rPr sz="500" spc="6" dirty="0">
                <a:latin typeface="Arial Narrow"/>
                <a:cs typeface="Arial Narrow"/>
              </a:rPr>
              <a:t>n</a:t>
            </a:r>
            <a:r>
              <a:rPr sz="500" spc="-2" dirty="0">
                <a:latin typeface="Arial Narrow"/>
                <a:cs typeface="Arial Narrow"/>
              </a:rPr>
              <a:t>es</a:t>
            </a:r>
            <a:r>
              <a:rPr sz="500" dirty="0">
                <a:latin typeface="Arial Narrow"/>
                <a:cs typeface="Arial Narrow"/>
              </a:rPr>
              <a:t>:   </a:t>
            </a:r>
            <a:r>
              <a:rPr sz="500" spc="56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elec</a:t>
            </a:r>
            <a:r>
              <a:rPr sz="500" spc="6" dirty="0">
                <a:latin typeface="Arial Narrow"/>
                <a:cs typeface="Arial Narrow"/>
              </a:rPr>
              <a:t>t</a:t>
            </a:r>
            <a:r>
              <a:rPr sz="500" spc="-6" dirty="0">
                <a:latin typeface="Arial Narrow"/>
                <a:cs typeface="Arial Narrow"/>
              </a:rPr>
              <a:t>r</a:t>
            </a:r>
            <a:r>
              <a:rPr sz="500" spc="6" dirty="0">
                <a:latin typeface="Arial Narrow"/>
                <a:cs typeface="Arial Narrow"/>
              </a:rPr>
              <a:t>i</a:t>
            </a:r>
            <a:r>
              <a:rPr sz="500" spc="-2" dirty="0">
                <a:latin typeface="Arial Narrow"/>
                <a:cs typeface="Arial Narrow"/>
              </a:rPr>
              <a:t>ca</a:t>
            </a:r>
            <a:r>
              <a:rPr sz="500" dirty="0">
                <a:latin typeface="Arial Narrow"/>
                <a:cs typeface="Arial Narrow"/>
              </a:rPr>
              <a:t>l</a:t>
            </a:r>
            <a:r>
              <a:rPr sz="500" spc="61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L</a:t>
            </a:r>
            <a:r>
              <a:rPr sz="500" spc="-6" dirty="0">
                <a:latin typeface="Arial Narrow"/>
                <a:cs typeface="Arial Narrow"/>
              </a:rPr>
              <a:t>A</a:t>
            </a:r>
            <a:r>
              <a:rPr sz="500" dirty="0">
                <a:latin typeface="Arial Narrow"/>
                <a:cs typeface="Arial Narrow"/>
              </a:rPr>
              <a:t>N</a:t>
            </a:r>
            <a:r>
              <a:rPr sz="500" spc="32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c</a:t>
            </a:r>
            <a:r>
              <a:rPr sz="500" spc="6" dirty="0">
                <a:latin typeface="Arial Narrow"/>
                <a:cs typeface="Arial Narrow"/>
              </a:rPr>
              <a:t>o</a:t>
            </a:r>
            <a:r>
              <a:rPr sz="500" spc="-2" dirty="0">
                <a:latin typeface="Arial Narrow"/>
                <a:cs typeface="Arial Narrow"/>
              </a:rPr>
              <a:t>nnec</a:t>
            </a:r>
            <a:r>
              <a:rPr sz="500" spc="6" dirty="0">
                <a:latin typeface="Arial Narrow"/>
                <a:cs typeface="Arial Narrow"/>
              </a:rPr>
              <a:t>t</a:t>
            </a:r>
            <a:r>
              <a:rPr sz="500" spc="-2" dirty="0">
                <a:latin typeface="Arial Narrow"/>
                <a:cs typeface="Arial Narrow"/>
              </a:rPr>
              <a:t>io</a:t>
            </a:r>
            <a:r>
              <a:rPr sz="500" dirty="0">
                <a:latin typeface="Arial Narrow"/>
                <a:cs typeface="Arial Narrow"/>
              </a:rPr>
              <a:t>n </a:t>
            </a:r>
            <a:r>
              <a:rPr sz="500" spc="6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(T</a:t>
            </a:r>
            <a:r>
              <a:rPr sz="500" spc="2" dirty="0">
                <a:latin typeface="Arial Narrow"/>
                <a:cs typeface="Arial Narrow"/>
              </a:rPr>
              <a:t>C</a:t>
            </a:r>
            <a:r>
              <a:rPr sz="500" spc="-6" dirty="0">
                <a:latin typeface="Arial Narrow"/>
                <a:cs typeface="Arial Narrow"/>
              </a:rPr>
              <a:t>P</a:t>
            </a:r>
            <a:r>
              <a:rPr sz="500" spc="6" dirty="0">
                <a:latin typeface="Arial Narrow"/>
                <a:cs typeface="Arial Narrow"/>
              </a:rPr>
              <a:t>/</a:t>
            </a:r>
            <a:r>
              <a:rPr sz="500" dirty="0">
                <a:latin typeface="Arial Narrow"/>
                <a:cs typeface="Arial Narrow"/>
              </a:rPr>
              <a:t>I</a:t>
            </a:r>
            <a:r>
              <a:rPr sz="500" spc="-6" dirty="0">
                <a:latin typeface="Arial Narrow"/>
                <a:cs typeface="Arial Narrow"/>
              </a:rPr>
              <a:t>P)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8958356" y="1818741"/>
            <a:ext cx="174057" cy="788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12"/>
              </a:spcBef>
            </a:pPr>
            <a:endParaRPr sz="500" dirty="0">
              <a:latin typeface="Arial Narrow"/>
              <a:cs typeface="Arial Narrow"/>
            </a:endParaRPr>
          </a:p>
        </p:txBody>
      </p:sp>
      <p:sp>
        <p:nvSpPr>
          <p:cNvPr id="352" name="object 352"/>
          <p:cNvSpPr txBox="1"/>
          <p:nvPr/>
        </p:nvSpPr>
        <p:spPr>
          <a:xfrm>
            <a:off x="8119043" y="2025798"/>
            <a:ext cx="792901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43"/>
              </a:spcBef>
            </a:pPr>
            <a:r>
              <a:rPr sz="500" spc="2" dirty="0">
                <a:latin typeface="Arial Narrow"/>
                <a:cs typeface="Arial Narrow"/>
              </a:rPr>
              <a:t>R</a:t>
            </a:r>
            <a:r>
              <a:rPr sz="500" spc="-2" dirty="0">
                <a:latin typeface="Arial Narrow"/>
                <a:cs typeface="Arial Narrow"/>
              </a:rPr>
              <a:t>e</a:t>
            </a:r>
            <a:r>
              <a:rPr sz="500" dirty="0">
                <a:latin typeface="Arial Narrow"/>
                <a:cs typeface="Arial Narrow"/>
              </a:rPr>
              <a:t>d</a:t>
            </a:r>
            <a:r>
              <a:rPr sz="500" spc="28" dirty="0">
                <a:latin typeface="Arial Narrow"/>
                <a:cs typeface="Arial Narrow"/>
              </a:rPr>
              <a:t> </a:t>
            </a:r>
            <a:r>
              <a:rPr sz="500" spc="6" dirty="0">
                <a:latin typeface="Arial Narrow"/>
                <a:cs typeface="Arial Narrow"/>
              </a:rPr>
              <a:t>l</a:t>
            </a:r>
            <a:r>
              <a:rPr sz="500" spc="-2" dirty="0">
                <a:latin typeface="Arial Narrow"/>
                <a:cs typeface="Arial Narrow"/>
              </a:rPr>
              <a:t>ine</a:t>
            </a:r>
            <a:r>
              <a:rPr sz="500" spc="2" dirty="0">
                <a:latin typeface="Arial Narrow"/>
                <a:cs typeface="Arial Narrow"/>
              </a:rPr>
              <a:t>s</a:t>
            </a:r>
            <a:r>
              <a:rPr sz="500" dirty="0">
                <a:latin typeface="Arial Narrow"/>
                <a:cs typeface="Arial Narrow"/>
              </a:rPr>
              <a:t>:    </a:t>
            </a:r>
            <a:r>
              <a:rPr sz="500" spc="53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f</a:t>
            </a:r>
            <a:r>
              <a:rPr sz="500" spc="-2" dirty="0">
                <a:latin typeface="Arial Narrow"/>
                <a:cs typeface="Arial Narrow"/>
              </a:rPr>
              <a:t>i</a:t>
            </a:r>
            <a:r>
              <a:rPr sz="500" spc="6" dirty="0">
                <a:latin typeface="Arial Narrow"/>
                <a:cs typeface="Arial Narrow"/>
              </a:rPr>
              <a:t>b</a:t>
            </a:r>
            <a:r>
              <a:rPr sz="500" spc="-2" dirty="0">
                <a:latin typeface="Arial Narrow"/>
                <a:cs typeface="Arial Narrow"/>
              </a:rPr>
              <a:t>e</a:t>
            </a:r>
            <a:r>
              <a:rPr sz="500" dirty="0">
                <a:latin typeface="Arial Narrow"/>
                <a:cs typeface="Arial Narrow"/>
              </a:rPr>
              <a:t>r</a:t>
            </a:r>
            <a:r>
              <a:rPr sz="500" spc="30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op</a:t>
            </a:r>
            <a:r>
              <a:rPr sz="500" dirty="0">
                <a:latin typeface="Arial Narrow"/>
                <a:cs typeface="Arial Narrow"/>
              </a:rPr>
              <a:t>t</a:t>
            </a:r>
            <a:r>
              <a:rPr sz="500" spc="-2" dirty="0">
                <a:latin typeface="Arial Narrow"/>
                <a:cs typeface="Arial Narrow"/>
              </a:rPr>
              <a:t>i</a:t>
            </a:r>
            <a:r>
              <a:rPr sz="500" dirty="0">
                <a:latin typeface="Arial Narrow"/>
                <a:cs typeface="Arial Narrow"/>
              </a:rPr>
              <a:t>c</a:t>
            </a:r>
            <a:r>
              <a:rPr sz="500" spc="38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L</a:t>
            </a:r>
            <a:r>
              <a:rPr sz="500" dirty="0">
                <a:latin typeface="Arial Narrow"/>
                <a:cs typeface="Arial Narrow"/>
              </a:rPr>
              <a:t>AN</a:t>
            </a:r>
            <a:r>
              <a:rPr sz="500" spc="32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conn</a:t>
            </a:r>
            <a:r>
              <a:rPr sz="500" spc="6" dirty="0">
                <a:latin typeface="Arial Narrow"/>
                <a:cs typeface="Arial Narrow"/>
              </a:rPr>
              <a:t>e</a:t>
            </a:r>
            <a:r>
              <a:rPr sz="500" spc="-2" dirty="0">
                <a:latin typeface="Arial Narrow"/>
                <a:cs typeface="Arial Narrow"/>
              </a:rPr>
              <a:t>c</a:t>
            </a:r>
            <a:r>
              <a:rPr sz="500" dirty="0">
                <a:latin typeface="Arial Narrow"/>
                <a:cs typeface="Arial Narrow"/>
              </a:rPr>
              <a:t>t</a:t>
            </a:r>
            <a:r>
              <a:rPr sz="500" spc="-2" dirty="0">
                <a:latin typeface="Arial Narrow"/>
                <a:cs typeface="Arial Narrow"/>
              </a:rPr>
              <a:t>io</a:t>
            </a:r>
            <a:r>
              <a:rPr sz="500" dirty="0">
                <a:latin typeface="Arial Narrow"/>
                <a:cs typeface="Arial Narrow"/>
              </a:rPr>
              <a:t>n </a:t>
            </a:r>
            <a:r>
              <a:rPr sz="500" spc="12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(IEC</a:t>
            </a:r>
            <a:r>
              <a:rPr sz="500" spc="22" dirty="0">
                <a:latin typeface="Arial Narrow"/>
                <a:cs typeface="Arial Narrow"/>
              </a:rPr>
              <a:t> </a:t>
            </a:r>
            <a:r>
              <a:rPr sz="500" spc="6" dirty="0">
                <a:latin typeface="Arial Narrow"/>
                <a:cs typeface="Arial Narrow"/>
              </a:rPr>
              <a:t>6</a:t>
            </a:r>
            <a:r>
              <a:rPr sz="500" spc="-2" dirty="0">
                <a:latin typeface="Arial Narrow"/>
                <a:cs typeface="Arial Narrow"/>
              </a:rPr>
              <a:t>1850</a:t>
            </a:r>
            <a:r>
              <a:rPr sz="500" dirty="0">
                <a:latin typeface="Arial Narrow"/>
                <a:cs typeface="Arial Narrow"/>
              </a:rPr>
              <a:t>)</a:t>
            </a:r>
          </a:p>
        </p:txBody>
      </p:sp>
      <p:sp>
        <p:nvSpPr>
          <p:cNvPr id="350" name="object 350"/>
          <p:cNvSpPr txBox="1"/>
          <p:nvPr/>
        </p:nvSpPr>
        <p:spPr>
          <a:xfrm>
            <a:off x="8119043" y="2227791"/>
            <a:ext cx="652229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43"/>
              </a:spcBef>
            </a:pPr>
            <a:r>
              <a:rPr sz="500" dirty="0">
                <a:latin typeface="Arial Narrow"/>
                <a:cs typeface="Arial Narrow"/>
              </a:rPr>
              <a:t>B</a:t>
            </a:r>
            <a:r>
              <a:rPr sz="500" spc="-2" dirty="0">
                <a:latin typeface="Arial Narrow"/>
                <a:cs typeface="Arial Narrow"/>
              </a:rPr>
              <a:t>l</a:t>
            </a:r>
            <a:r>
              <a:rPr sz="500" spc="6" dirty="0">
                <a:latin typeface="Arial Narrow"/>
                <a:cs typeface="Arial Narrow"/>
              </a:rPr>
              <a:t>a</a:t>
            </a:r>
            <a:r>
              <a:rPr sz="500" spc="-2" dirty="0">
                <a:latin typeface="Arial Narrow"/>
                <a:cs typeface="Arial Narrow"/>
              </a:rPr>
              <a:t>c</a:t>
            </a:r>
            <a:r>
              <a:rPr sz="500" dirty="0">
                <a:latin typeface="Arial Narrow"/>
                <a:cs typeface="Arial Narrow"/>
              </a:rPr>
              <a:t>k</a:t>
            </a:r>
            <a:r>
              <a:rPr sz="500" spc="33" dirty="0">
                <a:latin typeface="Arial Narrow"/>
                <a:cs typeface="Arial Narrow"/>
              </a:rPr>
              <a:t> </a:t>
            </a:r>
            <a:r>
              <a:rPr sz="500" spc="6" dirty="0">
                <a:latin typeface="Arial Narrow"/>
                <a:cs typeface="Arial Narrow"/>
              </a:rPr>
              <a:t>l</a:t>
            </a:r>
            <a:r>
              <a:rPr sz="500" spc="-2" dirty="0">
                <a:latin typeface="Arial Narrow"/>
                <a:cs typeface="Arial Narrow"/>
              </a:rPr>
              <a:t>ine</a:t>
            </a:r>
            <a:r>
              <a:rPr sz="500" spc="2" dirty="0">
                <a:latin typeface="Arial Narrow"/>
                <a:cs typeface="Arial Narrow"/>
              </a:rPr>
              <a:t>s</a:t>
            </a:r>
            <a:r>
              <a:rPr sz="500" dirty="0">
                <a:latin typeface="Arial Narrow"/>
                <a:cs typeface="Arial Narrow"/>
              </a:rPr>
              <a:t>:  </a:t>
            </a:r>
            <a:r>
              <a:rPr sz="500" spc="44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equ</a:t>
            </a:r>
            <a:r>
              <a:rPr sz="500" spc="6" dirty="0">
                <a:latin typeface="Arial Narrow"/>
                <a:cs typeface="Arial Narrow"/>
              </a:rPr>
              <a:t>i</a:t>
            </a:r>
            <a:r>
              <a:rPr sz="500" spc="-2" dirty="0">
                <a:latin typeface="Arial Narrow"/>
                <a:cs typeface="Arial Narrow"/>
              </a:rPr>
              <a:t>pmen</a:t>
            </a:r>
            <a:r>
              <a:rPr sz="500" dirty="0">
                <a:latin typeface="Arial Narrow"/>
                <a:cs typeface="Arial Narrow"/>
              </a:rPr>
              <a:t>t </a:t>
            </a:r>
            <a:r>
              <a:rPr sz="500" spc="9" dirty="0">
                <a:latin typeface="Arial Narrow"/>
                <a:cs typeface="Arial Narrow"/>
              </a:rPr>
              <a:t> </a:t>
            </a:r>
            <a:r>
              <a:rPr sz="500" spc="-2" dirty="0">
                <a:latin typeface="Arial Narrow"/>
                <a:cs typeface="Arial Narrow"/>
              </a:rPr>
              <a:t>conn</a:t>
            </a:r>
            <a:r>
              <a:rPr sz="500" spc="6" dirty="0">
                <a:latin typeface="Arial Narrow"/>
                <a:cs typeface="Arial Narrow"/>
              </a:rPr>
              <a:t>e</a:t>
            </a:r>
            <a:r>
              <a:rPr sz="500" spc="-2" dirty="0">
                <a:latin typeface="Arial Narrow"/>
                <a:cs typeface="Arial Narrow"/>
              </a:rPr>
              <a:t>c</a:t>
            </a:r>
            <a:r>
              <a:rPr sz="500" dirty="0">
                <a:latin typeface="Arial Narrow"/>
                <a:cs typeface="Arial Narrow"/>
              </a:rPr>
              <a:t>t</a:t>
            </a:r>
            <a:r>
              <a:rPr sz="500" spc="-2" dirty="0">
                <a:latin typeface="Arial Narrow"/>
                <a:cs typeface="Arial Narrow"/>
              </a:rPr>
              <a:t>io</a:t>
            </a:r>
            <a:r>
              <a:rPr sz="500" dirty="0">
                <a:latin typeface="Arial Narrow"/>
                <a:cs typeface="Arial Narrow"/>
              </a:rPr>
              <a:t>n </a:t>
            </a:r>
            <a:r>
              <a:rPr sz="500" spc="12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(</a:t>
            </a:r>
            <a:r>
              <a:rPr sz="500" spc="-2" dirty="0">
                <a:latin typeface="Arial Narrow"/>
                <a:cs typeface="Arial Narrow"/>
              </a:rPr>
              <a:t>none</a:t>
            </a:r>
            <a:r>
              <a:rPr sz="500" dirty="0">
                <a:latin typeface="Arial Narrow"/>
                <a:cs typeface="Arial Narrow"/>
              </a:rPr>
              <a:t>-</a:t>
            </a:r>
            <a:r>
              <a:rPr sz="500" spc="-2" dirty="0">
                <a:latin typeface="Arial Narrow"/>
                <a:cs typeface="Arial Narrow"/>
              </a:rPr>
              <a:t>L</a:t>
            </a:r>
            <a:r>
              <a:rPr sz="500" dirty="0">
                <a:latin typeface="Arial Narrow"/>
                <a:cs typeface="Arial Narrow"/>
              </a:rPr>
              <a:t>A</a:t>
            </a:r>
            <a:r>
              <a:rPr sz="500" spc="2" dirty="0">
                <a:latin typeface="Arial Narrow"/>
                <a:cs typeface="Arial Narrow"/>
              </a:rPr>
              <a:t>N)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49" name="object 349"/>
          <p:cNvSpPr txBox="1"/>
          <p:nvPr/>
        </p:nvSpPr>
        <p:spPr>
          <a:xfrm>
            <a:off x="8119043" y="2472137"/>
            <a:ext cx="667078" cy="5538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43"/>
              </a:spcBef>
            </a:pPr>
            <a:r>
              <a:rPr sz="500" spc="2" dirty="0">
                <a:latin typeface="Arial Narrow"/>
                <a:cs typeface="Arial Narrow"/>
              </a:rPr>
              <a:t>G</a:t>
            </a:r>
            <a:r>
              <a:rPr sz="500" dirty="0">
                <a:latin typeface="Arial Narrow"/>
                <a:cs typeface="Arial Narrow"/>
              </a:rPr>
              <a:t>r</a:t>
            </a:r>
            <a:r>
              <a:rPr sz="500" spc="-2" dirty="0">
                <a:latin typeface="Arial Narrow"/>
                <a:cs typeface="Arial Narrow"/>
              </a:rPr>
              <a:t>ee</a:t>
            </a:r>
            <a:r>
              <a:rPr sz="500" dirty="0">
                <a:latin typeface="Arial Narrow"/>
                <a:cs typeface="Arial Narrow"/>
              </a:rPr>
              <a:t>n</a:t>
            </a:r>
            <a:r>
              <a:rPr sz="500" spc="42" dirty="0">
                <a:latin typeface="Arial Narrow"/>
                <a:cs typeface="Arial Narrow"/>
              </a:rPr>
              <a:t> </a:t>
            </a:r>
            <a:r>
              <a:rPr sz="500" spc="6" dirty="0">
                <a:latin typeface="Arial Narrow"/>
                <a:cs typeface="Arial Narrow"/>
              </a:rPr>
              <a:t>l</a:t>
            </a:r>
            <a:r>
              <a:rPr sz="500" spc="-2" dirty="0">
                <a:latin typeface="Arial Narrow"/>
                <a:cs typeface="Arial Narrow"/>
              </a:rPr>
              <a:t>ine</a:t>
            </a:r>
            <a:r>
              <a:rPr sz="500" spc="2" dirty="0">
                <a:latin typeface="Arial Narrow"/>
                <a:cs typeface="Arial Narrow"/>
              </a:rPr>
              <a:t>s</a:t>
            </a:r>
            <a:r>
              <a:rPr sz="500" dirty="0">
                <a:latin typeface="Arial Narrow"/>
                <a:cs typeface="Arial Narrow"/>
              </a:rPr>
              <a:t>: </a:t>
            </a:r>
            <a:r>
              <a:rPr sz="500" spc="41" dirty="0">
                <a:latin typeface="Arial Narrow"/>
                <a:cs typeface="Arial Narrow"/>
              </a:rPr>
              <a:t> </a:t>
            </a:r>
            <a:r>
              <a:rPr sz="500" dirty="0">
                <a:latin typeface="Arial Narrow"/>
                <a:cs typeface="Arial Narrow"/>
              </a:rPr>
              <a:t>f</a:t>
            </a:r>
            <a:r>
              <a:rPr sz="500" spc="-2" dirty="0">
                <a:latin typeface="Arial Narrow"/>
                <a:cs typeface="Arial Narrow"/>
              </a:rPr>
              <a:t>ibe</a:t>
            </a:r>
            <a:r>
              <a:rPr sz="500" dirty="0">
                <a:latin typeface="Arial Narrow"/>
                <a:cs typeface="Arial Narrow"/>
              </a:rPr>
              <a:t>r</a:t>
            </a:r>
            <a:r>
              <a:rPr sz="500" spc="30" dirty="0">
                <a:latin typeface="Arial Narrow"/>
                <a:cs typeface="Arial Narrow"/>
              </a:rPr>
              <a:t> </a:t>
            </a:r>
            <a:r>
              <a:rPr sz="500" spc="6" dirty="0">
                <a:latin typeface="Arial Narrow"/>
                <a:cs typeface="Arial Narrow"/>
              </a:rPr>
              <a:t>o</a:t>
            </a:r>
            <a:r>
              <a:rPr sz="500" spc="-2" dirty="0">
                <a:latin typeface="Arial Narrow"/>
                <a:cs typeface="Arial Narrow"/>
              </a:rPr>
              <a:t>p</a:t>
            </a:r>
            <a:r>
              <a:rPr sz="500" dirty="0">
                <a:latin typeface="Arial Narrow"/>
                <a:cs typeface="Arial Narrow"/>
              </a:rPr>
              <a:t>t</a:t>
            </a:r>
            <a:r>
              <a:rPr sz="500" spc="-2" dirty="0">
                <a:latin typeface="Arial Narrow"/>
                <a:cs typeface="Arial Narrow"/>
              </a:rPr>
              <a:t>i</a:t>
            </a:r>
            <a:r>
              <a:rPr sz="500" dirty="0">
                <a:latin typeface="Arial Narrow"/>
                <a:cs typeface="Arial Narrow"/>
              </a:rPr>
              <a:t>c</a:t>
            </a:r>
            <a:r>
              <a:rPr sz="500" spc="38" dirty="0">
                <a:latin typeface="Arial Narrow"/>
                <a:cs typeface="Arial Narrow"/>
              </a:rPr>
              <a:t> </a:t>
            </a:r>
            <a:r>
              <a:rPr lang="en-GB" sz="500" spc="-2" dirty="0">
                <a:latin typeface="Arial Narrow"/>
                <a:cs typeface="Arial Narrow"/>
              </a:rPr>
              <a:t>SM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2162947" y="3135784"/>
            <a:ext cx="1211350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1-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thern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45" dirty="0">
                <a:latin typeface="Arial Narrow"/>
                <a:cs typeface="Arial Narrow"/>
              </a:rPr>
              <a:t> </a:t>
            </a:r>
            <a:r>
              <a:rPr lang="en-GB" sz="700" spc="45" dirty="0">
                <a:latin typeface="Arial Narrow"/>
                <a:cs typeface="Arial Narrow"/>
              </a:rPr>
              <a:t> 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430252" y="3869151"/>
            <a:ext cx="41458" cy="98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200" name="object 200"/>
          <p:cNvSpPr txBox="1"/>
          <p:nvPr/>
        </p:nvSpPr>
        <p:spPr>
          <a:xfrm>
            <a:off x="2255367" y="3869151"/>
            <a:ext cx="42380" cy="98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88" name="object 88"/>
          <p:cNvSpPr txBox="1"/>
          <p:nvPr/>
        </p:nvSpPr>
        <p:spPr>
          <a:xfrm>
            <a:off x="7750519" y="1425357"/>
            <a:ext cx="1474096" cy="2648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44480" marR="376578" algn="ctr">
              <a:lnSpc>
                <a:spcPct val="95621"/>
              </a:lnSpc>
              <a:spcBef>
                <a:spcPts val="273"/>
              </a:spcBef>
            </a:pPr>
            <a:r>
              <a:rPr lang="en-GB" sz="600" b="1" spc="2" dirty="0">
                <a:solidFill>
                  <a:srgbClr val="FF0000"/>
                </a:solidFill>
                <a:latin typeface="Arial Narrow"/>
                <a:cs typeface="Arial Narrow"/>
              </a:rPr>
              <a:t>        ZENON  ENERGY</a:t>
            </a:r>
            <a:endParaRPr sz="600" dirty="0">
              <a:latin typeface="Arial Narrow"/>
              <a:cs typeface="Arial Narrow"/>
            </a:endParaRPr>
          </a:p>
        </p:txBody>
      </p:sp>
      <p:cxnSp>
        <p:nvCxnSpPr>
          <p:cNvPr id="2386" name="Straight Connector 2385"/>
          <p:cNvCxnSpPr/>
          <p:nvPr/>
        </p:nvCxnSpPr>
        <p:spPr>
          <a:xfrm>
            <a:off x="0" y="3991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9" name="object 50"/>
          <p:cNvSpPr txBox="1"/>
          <p:nvPr/>
        </p:nvSpPr>
        <p:spPr>
          <a:xfrm>
            <a:off x="241844" y="6179012"/>
            <a:ext cx="598851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3x 110/20 kV </a:t>
            </a:r>
            <a:r>
              <a:rPr lang="en-GB" sz="500" dirty="0" err="1">
                <a:latin typeface="Arial Narrow"/>
                <a:cs typeface="Arial Narrow"/>
              </a:rPr>
              <a:t>trafo</a:t>
            </a:r>
            <a:r>
              <a:rPr lang="en-GB" sz="500" dirty="0">
                <a:latin typeface="Arial Narrow"/>
                <a:cs typeface="Arial Narrow"/>
              </a:rPr>
              <a:t>  DPT1,DPT2,DPT3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2390" name="Rounded Rectangle 2389"/>
          <p:cNvSpPr/>
          <p:nvPr/>
        </p:nvSpPr>
        <p:spPr>
          <a:xfrm>
            <a:off x="241844" y="4455257"/>
            <a:ext cx="598851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1616" name="Rectangle 1615"/>
          <p:cNvSpPr/>
          <p:nvPr/>
        </p:nvSpPr>
        <p:spPr>
          <a:xfrm>
            <a:off x="1163154" y="3886654"/>
            <a:ext cx="875244" cy="164941"/>
          </a:xfrm>
          <a:prstGeom prst="rect">
            <a:avLst/>
          </a:prstGeom>
        </p:spPr>
        <p:txBody>
          <a:bodyPr wrap="square" lIns="56665" tIns="28333" rIns="56665" bIns="28333">
            <a:spAutoFit/>
          </a:bodyPr>
          <a:lstStyle/>
          <a:p>
            <a:r>
              <a:rPr lang="en-GB" sz="700" dirty="0"/>
              <a:t>I E C   6  1  8  5  0</a:t>
            </a:r>
          </a:p>
        </p:txBody>
      </p:sp>
      <p:sp>
        <p:nvSpPr>
          <p:cNvPr id="1514" name="object 381"/>
          <p:cNvSpPr txBox="1"/>
          <p:nvPr/>
        </p:nvSpPr>
        <p:spPr>
          <a:xfrm>
            <a:off x="2222660" y="130376"/>
            <a:ext cx="3685239" cy="3175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621"/>
              </a:lnSpc>
              <a:spcBef>
                <a:spcPts val="209"/>
              </a:spcBef>
            </a:pPr>
            <a:r>
              <a:rPr sz="1000" b="1" spc="-2" dirty="0">
                <a:latin typeface="Arial" pitchFamily="34" charset="0"/>
                <a:cs typeface="Arial Narrow"/>
              </a:rPr>
              <a:t>S</a:t>
            </a:r>
            <a:r>
              <a:rPr sz="1000" b="1" dirty="0">
                <a:latin typeface="Arial" pitchFamily="34" charset="0"/>
                <a:cs typeface="Arial Narrow"/>
              </a:rPr>
              <a:t>ys</a:t>
            </a:r>
            <a:r>
              <a:rPr sz="1000" b="1" spc="-2" dirty="0">
                <a:latin typeface="Arial" pitchFamily="34" charset="0"/>
                <a:cs typeface="Arial Narrow"/>
              </a:rPr>
              <a:t>t</a:t>
            </a:r>
            <a:r>
              <a:rPr sz="1000" b="1" dirty="0">
                <a:latin typeface="Arial" pitchFamily="34" charset="0"/>
                <a:cs typeface="Arial Narrow"/>
              </a:rPr>
              <a:t>em</a:t>
            </a:r>
            <a:r>
              <a:rPr sz="1000" b="1" spc="-22" dirty="0">
                <a:latin typeface="Arial" pitchFamily="34" charset="0"/>
                <a:cs typeface="Arial Narrow"/>
              </a:rPr>
              <a:t> </a:t>
            </a:r>
            <a:r>
              <a:rPr sz="1000" b="1" spc="-9" dirty="0">
                <a:latin typeface="Arial" pitchFamily="34" charset="0"/>
                <a:cs typeface="Arial Narrow"/>
              </a:rPr>
              <a:t>o</a:t>
            </a:r>
            <a:r>
              <a:rPr sz="1000" b="1" dirty="0">
                <a:latin typeface="Arial" pitchFamily="34" charset="0"/>
                <a:cs typeface="Arial Narrow"/>
              </a:rPr>
              <a:t>ve</a:t>
            </a:r>
            <a:r>
              <a:rPr sz="1000" b="1" spc="2" dirty="0">
                <a:latin typeface="Arial" pitchFamily="34" charset="0"/>
                <a:cs typeface="Arial Narrow"/>
              </a:rPr>
              <a:t>r</a:t>
            </a:r>
            <a:r>
              <a:rPr sz="1000" b="1" spc="-6" dirty="0">
                <a:latin typeface="Arial" pitchFamily="34" charset="0"/>
                <a:cs typeface="Arial Narrow"/>
              </a:rPr>
              <a:t>v</a:t>
            </a:r>
            <a:r>
              <a:rPr sz="1000" b="1" spc="2" dirty="0">
                <a:latin typeface="Arial" pitchFamily="34" charset="0"/>
                <a:cs typeface="Arial Narrow"/>
              </a:rPr>
              <a:t>i</a:t>
            </a:r>
            <a:r>
              <a:rPr sz="1000" b="1" spc="-9" dirty="0">
                <a:latin typeface="Arial" pitchFamily="34" charset="0"/>
                <a:cs typeface="Arial Narrow"/>
              </a:rPr>
              <a:t>e</a:t>
            </a:r>
            <a:r>
              <a:rPr sz="1000" b="1" dirty="0">
                <a:latin typeface="Arial" pitchFamily="34" charset="0"/>
                <a:cs typeface="Arial Narrow"/>
              </a:rPr>
              <a:t>w</a:t>
            </a:r>
            <a:r>
              <a:rPr sz="1000" b="1" spc="-27" dirty="0">
                <a:latin typeface="Arial" pitchFamily="34" charset="0"/>
                <a:cs typeface="Arial Narrow"/>
              </a:rPr>
              <a:t> </a:t>
            </a:r>
            <a:r>
              <a:rPr sz="1000" b="1" dirty="0">
                <a:latin typeface="Arial" pitchFamily="34" charset="0"/>
                <a:cs typeface="Arial Narrow"/>
              </a:rPr>
              <a:t>–</a:t>
            </a:r>
            <a:r>
              <a:rPr sz="1000" b="1" spc="-10" dirty="0">
                <a:latin typeface="Arial" pitchFamily="34" charset="0"/>
                <a:cs typeface="Arial Narrow"/>
              </a:rPr>
              <a:t> </a:t>
            </a:r>
            <a:r>
              <a:rPr sz="1000" b="1" dirty="0">
                <a:latin typeface="Arial" pitchFamily="34" charset="0"/>
                <a:cs typeface="Arial Narrow"/>
              </a:rPr>
              <a:t>110</a:t>
            </a:r>
            <a:r>
              <a:rPr sz="1000" b="1" spc="-2" dirty="0">
                <a:latin typeface="Arial" pitchFamily="34" charset="0"/>
                <a:cs typeface="Arial Narrow"/>
              </a:rPr>
              <a:t>/</a:t>
            </a:r>
            <a:r>
              <a:rPr sz="1000" b="1" dirty="0">
                <a:latin typeface="Arial" pitchFamily="34" charset="0"/>
                <a:cs typeface="Arial Narrow"/>
              </a:rPr>
              <a:t>20</a:t>
            </a:r>
            <a:r>
              <a:rPr lang="en-GB" sz="1000" b="1" dirty="0">
                <a:latin typeface="Arial" pitchFamily="34" charset="0"/>
                <a:cs typeface="Arial Narrow"/>
              </a:rPr>
              <a:t>/10 </a:t>
            </a:r>
            <a:r>
              <a:rPr sz="1000" b="1" dirty="0">
                <a:latin typeface="Arial" pitchFamily="34" charset="0"/>
                <a:cs typeface="Arial Narrow"/>
              </a:rPr>
              <a:t>kV</a:t>
            </a:r>
            <a:r>
              <a:rPr sz="1000" b="1" spc="-48" dirty="0">
                <a:latin typeface="Arial" pitchFamily="34" charset="0"/>
                <a:cs typeface="Arial Narrow"/>
              </a:rPr>
              <a:t> </a:t>
            </a:r>
            <a:r>
              <a:rPr sz="1000" b="1" spc="-2" dirty="0">
                <a:latin typeface="Arial" pitchFamily="34" charset="0"/>
                <a:cs typeface="Arial Narrow"/>
              </a:rPr>
              <a:t>S</a:t>
            </a:r>
            <a:r>
              <a:rPr sz="1000" b="1" dirty="0">
                <a:latin typeface="Arial" pitchFamily="34" charset="0"/>
                <a:cs typeface="Arial Narrow"/>
              </a:rPr>
              <a:t>ubs</a:t>
            </a:r>
            <a:r>
              <a:rPr sz="1000" b="1" spc="-2" dirty="0">
                <a:latin typeface="Arial" pitchFamily="34" charset="0"/>
                <a:cs typeface="Arial Narrow"/>
              </a:rPr>
              <a:t>t</a:t>
            </a:r>
            <a:r>
              <a:rPr sz="1000" b="1" dirty="0">
                <a:latin typeface="Arial" pitchFamily="34" charset="0"/>
                <a:cs typeface="Arial Narrow"/>
              </a:rPr>
              <a:t>a</a:t>
            </a:r>
            <a:r>
              <a:rPr sz="1000" b="1" spc="2" dirty="0">
                <a:latin typeface="Arial" pitchFamily="34" charset="0"/>
                <a:cs typeface="Arial Narrow"/>
              </a:rPr>
              <a:t>t</a:t>
            </a:r>
            <a:r>
              <a:rPr sz="1000" b="1" spc="-2" dirty="0">
                <a:latin typeface="Arial" pitchFamily="34" charset="0"/>
                <a:cs typeface="Arial Narrow"/>
              </a:rPr>
              <a:t>i</a:t>
            </a:r>
            <a:r>
              <a:rPr sz="1000" b="1" dirty="0">
                <a:latin typeface="Arial" pitchFamily="34" charset="0"/>
                <a:cs typeface="Arial Narrow"/>
              </a:rPr>
              <a:t>on</a:t>
            </a:r>
          </a:p>
        </p:txBody>
      </p:sp>
      <p:sp>
        <p:nvSpPr>
          <p:cNvPr id="1467" name="object 172"/>
          <p:cNvSpPr/>
          <p:nvPr/>
        </p:nvSpPr>
        <p:spPr>
          <a:xfrm>
            <a:off x="195779" y="57015"/>
            <a:ext cx="780349" cy="309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8" name="object 172"/>
          <p:cNvSpPr/>
          <p:nvPr/>
        </p:nvSpPr>
        <p:spPr>
          <a:xfrm>
            <a:off x="8167873" y="57015"/>
            <a:ext cx="780349" cy="309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9" name="object 91"/>
          <p:cNvSpPr txBox="1"/>
          <p:nvPr/>
        </p:nvSpPr>
        <p:spPr>
          <a:xfrm>
            <a:off x="2775446" y="2647091"/>
            <a:ext cx="187947" cy="44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341"/>
              </a:lnSpc>
              <a:spcBef>
                <a:spcPts val="1"/>
              </a:spcBef>
            </a:pPr>
            <a:endParaRPr sz="300" dirty="0"/>
          </a:p>
        </p:txBody>
      </p:sp>
      <p:sp>
        <p:nvSpPr>
          <p:cNvPr id="1621" name="object 127"/>
          <p:cNvSpPr txBox="1"/>
          <p:nvPr/>
        </p:nvSpPr>
        <p:spPr>
          <a:xfrm>
            <a:off x="6677654" y="6085864"/>
            <a:ext cx="42380" cy="2306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1622" name="object 50"/>
          <p:cNvSpPr txBox="1"/>
          <p:nvPr/>
        </p:nvSpPr>
        <p:spPr>
          <a:xfrm>
            <a:off x="6000030" y="6179012"/>
            <a:ext cx="644917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16x </a:t>
            </a:r>
            <a:r>
              <a:rPr lang="en-GB" sz="500" dirty="0" err="1">
                <a:latin typeface="Arial Narrow"/>
                <a:cs typeface="Arial Narrow"/>
              </a:rPr>
              <a:t>Protectie</a:t>
            </a:r>
            <a:r>
              <a:rPr lang="en-GB" sz="500" dirty="0">
                <a:latin typeface="Arial Narrow"/>
                <a:cs typeface="Arial Narrow"/>
              </a:rPr>
              <a:t>  20 kV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1623" name="Rounded Rectangle 1622"/>
          <p:cNvSpPr/>
          <p:nvPr/>
        </p:nvSpPr>
        <p:spPr>
          <a:xfrm>
            <a:off x="6000030" y="4455257"/>
            <a:ext cx="644917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1625" name="object 50"/>
          <p:cNvSpPr txBox="1"/>
          <p:nvPr/>
        </p:nvSpPr>
        <p:spPr>
          <a:xfrm>
            <a:off x="6113989" y="4650734"/>
            <a:ext cx="346234" cy="1466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TP 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1629" name="object 50"/>
          <p:cNvSpPr txBox="1"/>
          <p:nvPr/>
        </p:nvSpPr>
        <p:spPr>
          <a:xfrm>
            <a:off x="6029051" y="6361162"/>
            <a:ext cx="644917" cy="1954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Control &amp; protection</a:t>
            </a: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       Cubicle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1668" name="object 200"/>
          <p:cNvSpPr txBox="1"/>
          <p:nvPr/>
        </p:nvSpPr>
        <p:spPr>
          <a:xfrm>
            <a:off x="5895461" y="3869151"/>
            <a:ext cx="42380" cy="98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1687" name="object 199"/>
          <p:cNvSpPr txBox="1"/>
          <p:nvPr/>
        </p:nvSpPr>
        <p:spPr>
          <a:xfrm>
            <a:off x="5937841" y="3869151"/>
            <a:ext cx="124377" cy="987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1432" name="object 1432"/>
          <p:cNvSpPr/>
          <p:nvPr/>
        </p:nvSpPr>
        <p:spPr>
          <a:xfrm>
            <a:off x="2084463" y="3233523"/>
            <a:ext cx="1289834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9" name="Rectangle 2108"/>
          <p:cNvSpPr/>
          <p:nvPr/>
        </p:nvSpPr>
        <p:spPr>
          <a:xfrm>
            <a:off x="3973149" y="3935523"/>
            <a:ext cx="875244" cy="164941"/>
          </a:xfrm>
          <a:prstGeom prst="rect">
            <a:avLst/>
          </a:prstGeom>
        </p:spPr>
        <p:txBody>
          <a:bodyPr wrap="square" lIns="56665" tIns="28333" rIns="56665" bIns="28333">
            <a:spAutoFit/>
          </a:bodyPr>
          <a:lstStyle/>
          <a:p>
            <a:r>
              <a:rPr lang="en-GB" sz="700" dirty="0"/>
              <a:t>I E C   6  1  8  5  0</a:t>
            </a:r>
          </a:p>
        </p:txBody>
      </p:sp>
      <p:cxnSp>
        <p:nvCxnSpPr>
          <p:cNvPr id="2113" name="Straight Connector 2112"/>
          <p:cNvCxnSpPr>
            <a:endCxn id="336" idx="3"/>
          </p:cNvCxnSpPr>
          <p:nvPr/>
        </p:nvCxnSpPr>
        <p:spPr>
          <a:xfrm flipH="1">
            <a:off x="656433" y="4064302"/>
            <a:ext cx="138196" cy="16859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8" name="Straight Connector 2117"/>
          <p:cNvCxnSpPr>
            <a:endCxn id="247" idx="0"/>
          </p:cNvCxnSpPr>
          <p:nvPr/>
        </p:nvCxnSpPr>
        <p:spPr>
          <a:xfrm flipH="1">
            <a:off x="541270" y="4064302"/>
            <a:ext cx="253361" cy="6841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object 377"/>
          <p:cNvSpPr txBox="1"/>
          <p:nvPr/>
        </p:nvSpPr>
        <p:spPr>
          <a:xfrm>
            <a:off x="195779" y="496838"/>
            <a:ext cx="1197703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CAMERA DE COMANDA</a:t>
            </a:r>
          </a:p>
        </p:txBody>
      </p:sp>
      <p:cxnSp>
        <p:nvCxnSpPr>
          <p:cNvPr id="431" name="Shape 430"/>
          <p:cNvCxnSpPr>
            <a:endCxn id="3076" idx="3"/>
          </p:cNvCxnSpPr>
          <p:nvPr/>
        </p:nvCxnSpPr>
        <p:spPr>
          <a:xfrm rot="10800000">
            <a:off x="946647" y="2714667"/>
            <a:ext cx="1229948" cy="56772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2314791" y="2842568"/>
            <a:ext cx="0" cy="39095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object 361"/>
          <p:cNvSpPr txBox="1"/>
          <p:nvPr/>
        </p:nvSpPr>
        <p:spPr>
          <a:xfrm>
            <a:off x="4894459" y="1962919"/>
            <a:ext cx="875244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ts val="669"/>
              </a:lnSpc>
              <a:spcBef>
                <a:spcPts val="33"/>
              </a:spcBef>
            </a:pPr>
            <a:r>
              <a:rPr lang="en-GB" sz="600" spc="2" dirty="0">
                <a:latin typeface="Arial"/>
                <a:cs typeface="Arial"/>
              </a:rPr>
              <a:t>DULAP SCADA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89" name="Rounded Rectangle 488"/>
          <p:cNvSpPr/>
          <p:nvPr/>
        </p:nvSpPr>
        <p:spPr>
          <a:xfrm>
            <a:off x="518237" y="3233523"/>
            <a:ext cx="921310" cy="1954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490" name="TextBox 489"/>
          <p:cNvSpPr txBox="1"/>
          <p:nvPr/>
        </p:nvSpPr>
        <p:spPr>
          <a:xfrm>
            <a:off x="656433" y="3282393"/>
            <a:ext cx="585031" cy="121339"/>
          </a:xfrm>
          <a:prstGeom prst="rect">
            <a:avLst/>
          </a:prstGeom>
          <a:noFill/>
        </p:spPr>
        <p:txBody>
          <a:bodyPr wrap="square" lIns="56665" tIns="28333" rIns="56665" bIns="28333" rtlCol="0">
            <a:sp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" pitchFamily="34" charset="0"/>
                <a:cs typeface="Arial" pitchFamily="34" charset="0"/>
              </a:rPr>
              <a:t> INVERTOR </a:t>
            </a:r>
            <a:endParaRPr lang="en-GB" sz="500" dirty="0">
              <a:latin typeface="Arial" pitchFamily="34" charset="0"/>
            </a:endParaRPr>
          </a:p>
        </p:txBody>
      </p:sp>
      <p:cxnSp>
        <p:nvCxnSpPr>
          <p:cNvPr id="491" name="Straight Connector 490"/>
          <p:cNvCxnSpPr>
            <a:stCxn id="1432" idx="1"/>
            <a:endCxn id="489" idx="3"/>
          </p:cNvCxnSpPr>
          <p:nvPr/>
        </p:nvCxnSpPr>
        <p:spPr>
          <a:xfrm flipH="1" flipV="1">
            <a:off x="1439547" y="3331261"/>
            <a:ext cx="644917" cy="1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Product Image LANTIME M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375" y="2537897"/>
            <a:ext cx="435272" cy="353540"/>
          </a:xfrm>
          <a:prstGeom prst="rect">
            <a:avLst/>
          </a:prstGeom>
          <a:noFill/>
        </p:spPr>
      </p:pic>
      <p:sp>
        <p:nvSpPr>
          <p:cNvPr id="1707" name="object 1707"/>
          <p:cNvSpPr/>
          <p:nvPr/>
        </p:nvSpPr>
        <p:spPr>
          <a:xfrm>
            <a:off x="656433" y="1767442"/>
            <a:ext cx="138196" cy="1808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Text Box 332"/>
          <p:cNvSpPr txBox="1">
            <a:spLocks noChangeArrowheads="1"/>
          </p:cNvSpPr>
          <p:nvPr/>
        </p:nvSpPr>
        <p:spPr bwMode="auto">
          <a:xfrm>
            <a:off x="1445305" y="3319961"/>
            <a:ext cx="362766" cy="14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600" dirty="0"/>
              <a:t>SNMP</a:t>
            </a:r>
          </a:p>
        </p:txBody>
      </p:sp>
      <p:pic>
        <p:nvPicPr>
          <p:cNvPr id="519" name="Picture 51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3234" y="6361162"/>
            <a:ext cx="849250" cy="37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5" name="object 377"/>
          <p:cNvSpPr txBox="1"/>
          <p:nvPr/>
        </p:nvSpPr>
        <p:spPr>
          <a:xfrm rot="16200000">
            <a:off x="5470783" y="5731564"/>
            <a:ext cx="828168" cy="2303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CAMERA DE </a:t>
            </a: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CONEXIUNI  20 / 10 kV</a:t>
            </a:r>
          </a:p>
        </p:txBody>
      </p:sp>
      <p:sp>
        <p:nvSpPr>
          <p:cNvPr id="310" name="object 1916"/>
          <p:cNvSpPr/>
          <p:nvPr/>
        </p:nvSpPr>
        <p:spPr>
          <a:xfrm>
            <a:off x="8043862" y="1591836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0"/>
                </a:moveTo>
                <a:lnTo>
                  <a:pt x="0" y="9143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50"/>
          <p:cNvSpPr txBox="1"/>
          <p:nvPr/>
        </p:nvSpPr>
        <p:spPr>
          <a:xfrm>
            <a:off x="2360857" y="4650734"/>
            <a:ext cx="346234" cy="1466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</a:t>
            </a:r>
            <a:endParaRPr sz="500" dirty="0">
              <a:latin typeface="Arial Narrow"/>
              <a:cs typeface="Arial Narrow"/>
            </a:endParaRPr>
          </a:p>
        </p:txBody>
      </p:sp>
      <p:cxnSp>
        <p:nvCxnSpPr>
          <p:cNvPr id="360" name="Straight Connector 359"/>
          <p:cNvCxnSpPr>
            <a:endCxn id="221" idx="0"/>
          </p:cNvCxnSpPr>
          <p:nvPr/>
        </p:nvCxnSpPr>
        <p:spPr>
          <a:xfrm flipH="1">
            <a:off x="2476020" y="4064302"/>
            <a:ext cx="299426" cy="6841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object 50"/>
          <p:cNvSpPr txBox="1"/>
          <p:nvPr/>
        </p:nvSpPr>
        <p:spPr>
          <a:xfrm>
            <a:off x="2176595" y="6179012"/>
            <a:ext cx="598851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sz="500" dirty="0">
              <a:latin typeface="Arial Narrow"/>
              <a:cs typeface="Arial Narrow"/>
            </a:endParaRPr>
          </a:p>
        </p:txBody>
      </p:sp>
      <p:sp>
        <p:nvSpPr>
          <p:cNvPr id="361" name="Rounded Rectangle 360"/>
          <p:cNvSpPr/>
          <p:nvPr/>
        </p:nvSpPr>
        <p:spPr>
          <a:xfrm>
            <a:off x="2176595" y="4455257"/>
            <a:ext cx="598851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371" name="object 50"/>
          <p:cNvSpPr txBox="1"/>
          <p:nvPr/>
        </p:nvSpPr>
        <p:spPr>
          <a:xfrm>
            <a:off x="2314791" y="6263423"/>
            <a:ext cx="460655" cy="1466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3783" indent="-73783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    1x </a:t>
            </a:r>
            <a:r>
              <a:rPr lang="en-GB" sz="500" dirty="0" err="1">
                <a:latin typeface="Arial Narrow"/>
                <a:cs typeface="Arial Narrow"/>
              </a:rPr>
              <a:t>CTv</a:t>
            </a:r>
            <a:endParaRPr sz="500" dirty="0">
              <a:latin typeface="Arial Narrow"/>
              <a:cs typeface="Arial Narrow"/>
            </a:endParaRPr>
          </a:p>
        </p:txBody>
      </p:sp>
      <p:cxnSp>
        <p:nvCxnSpPr>
          <p:cNvPr id="375" name="Straight Connector 374"/>
          <p:cNvCxnSpPr/>
          <p:nvPr/>
        </p:nvCxnSpPr>
        <p:spPr>
          <a:xfrm flipV="1">
            <a:off x="2775446" y="3429000"/>
            <a:ext cx="0" cy="6353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3097905" y="3819955"/>
            <a:ext cx="124837" cy="244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364" name="object 94"/>
          <p:cNvSpPr txBox="1"/>
          <p:nvPr/>
        </p:nvSpPr>
        <p:spPr>
          <a:xfrm>
            <a:off x="287910" y="4601865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baza</a:t>
            </a:r>
            <a:r>
              <a:rPr lang="en-GB" sz="400" spc="-6" dirty="0">
                <a:latin typeface="Arial Narrow"/>
                <a:cs typeface="Arial Narrow"/>
              </a:rPr>
              <a:t> </a:t>
            </a: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T352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373" name="object 86"/>
          <p:cNvSpPr txBox="1"/>
          <p:nvPr/>
        </p:nvSpPr>
        <p:spPr>
          <a:xfrm>
            <a:off x="287910" y="5921338"/>
            <a:ext cx="414589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RATT  AQ T215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388" name="object 42"/>
          <p:cNvSpPr txBox="1"/>
          <p:nvPr/>
        </p:nvSpPr>
        <p:spPr>
          <a:xfrm>
            <a:off x="566453" y="4935153"/>
            <a:ext cx="49750" cy="121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546" name="object 50"/>
          <p:cNvSpPr txBox="1"/>
          <p:nvPr/>
        </p:nvSpPr>
        <p:spPr>
          <a:xfrm>
            <a:off x="1531678" y="6179012"/>
            <a:ext cx="598851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2x 110 kV </a:t>
            </a:r>
            <a:r>
              <a:rPr lang="en-GB" sz="500" dirty="0" err="1">
                <a:latin typeface="Arial Narrow"/>
                <a:cs typeface="Arial Narrow"/>
              </a:rPr>
              <a:t>linie</a:t>
            </a:r>
            <a:r>
              <a:rPr lang="en-GB" sz="500" dirty="0">
                <a:latin typeface="Arial Narrow"/>
                <a:cs typeface="Arial Narrow"/>
              </a:rPr>
              <a:t> +        </a:t>
            </a: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endParaRPr sz="500" dirty="0">
              <a:latin typeface="Arial Narrow"/>
              <a:cs typeface="Arial Narrow"/>
            </a:endParaRPr>
          </a:p>
        </p:txBody>
      </p:sp>
      <p:sp>
        <p:nvSpPr>
          <p:cNvPr id="547" name="Rounded Rectangle 546"/>
          <p:cNvSpPr/>
          <p:nvPr/>
        </p:nvSpPr>
        <p:spPr>
          <a:xfrm>
            <a:off x="1531678" y="4455257"/>
            <a:ext cx="598851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561" name="object 94"/>
          <p:cNvSpPr txBox="1"/>
          <p:nvPr/>
        </p:nvSpPr>
        <p:spPr>
          <a:xfrm>
            <a:off x="1577744" y="4650734"/>
            <a:ext cx="368523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baza</a:t>
            </a:r>
            <a:r>
              <a:rPr lang="en-GB" sz="400" spc="-6" dirty="0">
                <a:latin typeface="Arial Narrow"/>
                <a:cs typeface="Arial Narrow"/>
              </a:rPr>
              <a:t> AQ L 357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562" name="object 86"/>
          <p:cNvSpPr txBox="1"/>
          <p:nvPr/>
        </p:nvSpPr>
        <p:spPr>
          <a:xfrm>
            <a:off x="1577743" y="5579252"/>
            <a:ext cx="414589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rez</a:t>
            </a:r>
            <a:r>
              <a:rPr lang="en-GB" sz="400" spc="-6" dirty="0">
                <a:latin typeface="Arial Narrow"/>
                <a:cs typeface="Arial Narrow"/>
              </a:rPr>
              <a:t>./</a:t>
            </a: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cda</a:t>
            </a:r>
            <a:r>
              <a:rPr lang="en-GB" sz="400" spc="-6" dirty="0">
                <a:latin typeface="Arial Narrow"/>
                <a:cs typeface="Arial Narrow"/>
              </a:rPr>
              <a:t> / control  L350</a:t>
            </a:r>
            <a:endParaRPr sz="400" dirty="0">
              <a:latin typeface="Arial Narrow"/>
              <a:cs typeface="Arial Narrow"/>
            </a:endParaRPr>
          </a:p>
        </p:txBody>
      </p:sp>
      <p:cxnSp>
        <p:nvCxnSpPr>
          <p:cNvPr id="566" name="Straight Connector 565"/>
          <p:cNvCxnSpPr>
            <a:endCxn id="234" idx="0"/>
          </p:cNvCxnSpPr>
          <p:nvPr/>
        </p:nvCxnSpPr>
        <p:spPr>
          <a:xfrm flipH="1">
            <a:off x="1831103" y="4064302"/>
            <a:ext cx="161229" cy="7330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 flipH="1">
            <a:off x="1900202" y="4064302"/>
            <a:ext cx="92131" cy="12217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86"/>
          <p:cNvSpPr>
            <a:spLocks noChangeArrowheads="1"/>
          </p:cNvSpPr>
          <p:nvPr/>
        </p:nvSpPr>
        <p:spPr bwMode="auto">
          <a:xfrm>
            <a:off x="5397860" y="490678"/>
            <a:ext cx="2444790" cy="112379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56665" tIns="28333" rIns="56665" bIns="28333" anchor="ctr"/>
          <a:lstStyle/>
          <a:p>
            <a:endParaRPr lang="en-GB"/>
          </a:p>
        </p:txBody>
      </p:sp>
      <p:sp>
        <p:nvSpPr>
          <p:cNvPr id="202" name="Line 54"/>
          <p:cNvSpPr>
            <a:spLocks noChangeShapeType="1"/>
          </p:cNvSpPr>
          <p:nvPr/>
        </p:nvSpPr>
        <p:spPr bwMode="auto">
          <a:xfrm>
            <a:off x="5633197" y="1263858"/>
            <a:ext cx="1977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56665" tIns="28333" rIns="56665" bIns="28333"/>
          <a:lstStyle/>
          <a:p>
            <a:endParaRPr lang="en-GB"/>
          </a:p>
        </p:txBody>
      </p:sp>
      <p:sp>
        <p:nvSpPr>
          <p:cNvPr id="203" name="Text Box 60"/>
          <p:cNvSpPr txBox="1">
            <a:spLocks noChangeArrowheads="1"/>
          </p:cNvSpPr>
          <p:nvPr/>
        </p:nvSpPr>
        <p:spPr bwMode="auto">
          <a:xfrm>
            <a:off x="7134293" y="545708"/>
            <a:ext cx="502363" cy="33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600" dirty="0"/>
              <a:t>Remote 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sz="600" dirty="0"/>
              <a:t>Workstation</a:t>
            </a:r>
          </a:p>
          <a:p>
            <a:pPr algn="l" eaLnBrk="1" hangingPunct="1">
              <a:lnSpc>
                <a:spcPct val="100000"/>
              </a:lnSpc>
            </a:pPr>
            <a:r>
              <a:rPr lang="en-GB" sz="600" dirty="0"/>
              <a:t>HMI3</a:t>
            </a:r>
            <a:endParaRPr lang="en-US" sz="600" dirty="0"/>
          </a:p>
        </p:txBody>
      </p:sp>
      <p:sp>
        <p:nvSpPr>
          <p:cNvPr id="204" name="Freeform 61"/>
          <p:cNvSpPr>
            <a:spLocks/>
          </p:cNvSpPr>
          <p:nvPr/>
        </p:nvSpPr>
        <p:spPr bwMode="auto">
          <a:xfrm>
            <a:off x="5529489" y="1163122"/>
            <a:ext cx="178164" cy="219787"/>
          </a:xfrm>
          <a:custGeom>
            <a:avLst/>
            <a:gdLst>
              <a:gd name="T0" fmla="*/ 320935598 w 141"/>
              <a:gd name="T1" fmla="*/ 0 h 184"/>
              <a:gd name="T2" fmla="*/ 93321385 w 141"/>
              <a:gd name="T3" fmla="*/ 105046473 h 184"/>
              <a:gd name="T4" fmla="*/ 170711031 w 141"/>
              <a:gd name="T5" fmla="*/ 245807543 h 184"/>
              <a:gd name="T6" fmla="*/ 0 w 141"/>
              <a:gd name="T7" fmla="*/ 386570107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141"/>
              <a:gd name="T13" fmla="*/ 0 h 184"/>
              <a:gd name="T14" fmla="*/ 141 w 141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1" h="184">
                <a:moveTo>
                  <a:pt x="141" y="0"/>
                </a:moveTo>
                <a:cubicBezTo>
                  <a:pt x="96" y="15"/>
                  <a:pt x="52" y="30"/>
                  <a:pt x="41" y="50"/>
                </a:cubicBezTo>
                <a:cubicBezTo>
                  <a:pt x="30" y="70"/>
                  <a:pt x="82" y="95"/>
                  <a:pt x="75" y="117"/>
                </a:cubicBezTo>
                <a:cubicBezTo>
                  <a:pt x="68" y="139"/>
                  <a:pt x="12" y="173"/>
                  <a:pt x="0" y="18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lIns="56665" tIns="28333" rIns="56665" bIns="28333"/>
          <a:lstStyle/>
          <a:p>
            <a:endParaRPr lang="en-GB"/>
          </a:p>
        </p:txBody>
      </p:sp>
      <p:sp>
        <p:nvSpPr>
          <p:cNvPr id="205" name="Freeform 62"/>
          <p:cNvSpPr>
            <a:spLocks/>
          </p:cNvSpPr>
          <p:nvPr/>
        </p:nvSpPr>
        <p:spPr bwMode="auto">
          <a:xfrm>
            <a:off x="7546464" y="1164431"/>
            <a:ext cx="178164" cy="219787"/>
          </a:xfrm>
          <a:custGeom>
            <a:avLst/>
            <a:gdLst>
              <a:gd name="T0" fmla="*/ 320935598 w 141"/>
              <a:gd name="T1" fmla="*/ 0 h 184"/>
              <a:gd name="T2" fmla="*/ 93321385 w 141"/>
              <a:gd name="T3" fmla="*/ 105046473 h 184"/>
              <a:gd name="T4" fmla="*/ 170711031 w 141"/>
              <a:gd name="T5" fmla="*/ 245807543 h 184"/>
              <a:gd name="T6" fmla="*/ 0 w 141"/>
              <a:gd name="T7" fmla="*/ 386570107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141"/>
              <a:gd name="T13" fmla="*/ 0 h 184"/>
              <a:gd name="T14" fmla="*/ 141 w 141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1" h="184">
                <a:moveTo>
                  <a:pt x="141" y="0"/>
                </a:moveTo>
                <a:cubicBezTo>
                  <a:pt x="96" y="15"/>
                  <a:pt x="52" y="30"/>
                  <a:pt x="41" y="50"/>
                </a:cubicBezTo>
                <a:cubicBezTo>
                  <a:pt x="30" y="70"/>
                  <a:pt x="82" y="95"/>
                  <a:pt x="75" y="117"/>
                </a:cubicBezTo>
                <a:cubicBezTo>
                  <a:pt x="68" y="139"/>
                  <a:pt x="12" y="173"/>
                  <a:pt x="0" y="18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lIns="56665" tIns="28333" rIns="56665" bIns="28333"/>
          <a:lstStyle/>
          <a:p>
            <a:endParaRPr lang="en-GB"/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6815194" y="1083002"/>
            <a:ext cx="102378" cy="524965"/>
            <a:chOff x="2043" y="1626"/>
            <a:chExt cx="81" cy="437"/>
          </a:xfrm>
        </p:grpSpPr>
        <p:grpSp>
          <p:nvGrpSpPr>
            <p:cNvPr id="3" name="Group 72"/>
            <p:cNvGrpSpPr>
              <a:grpSpLocks/>
            </p:cNvGrpSpPr>
            <p:nvPr/>
          </p:nvGrpSpPr>
          <p:grpSpPr bwMode="auto">
            <a:xfrm>
              <a:off x="2043" y="1742"/>
              <a:ext cx="81" cy="321"/>
              <a:chOff x="939" y="2439"/>
              <a:chExt cx="90" cy="539"/>
            </a:xfrm>
          </p:grpSpPr>
          <p:sp>
            <p:nvSpPr>
              <p:cNvPr id="209" name="Rectangle 73"/>
              <p:cNvSpPr>
                <a:spLocks noChangeArrowheads="1"/>
              </p:cNvSpPr>
              <p:nvPr/>
            </p:nvSpPr>
            <p:spPr bwMode="auto">
              <a:xfrm>
                <a:off x="966" y="2439"/>
                <a:ext cx="39" cy="505"/>
              </a:xfrm>
              <a:prstGeom prst="rect">
                <a:avLst/>
              </a:prstGeom>
              <a:gradFill rotWithShape="0">
                <a:gsLst>
                  <a:gs pos="0">
                    <a:srgbClr val="585C53"/>
                  </a:gs>
                  <a:gs pos="100000">
                    <a:srgbClr val="939A8B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41991" rIns="0" bIns="41991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13" name="Rectangle 74"/>
              <p:cNvSpPr>
                <a:spLocks noChangeArrowheads="1"/>
              </p:cNvSpPr>
              <p:nvPr/>
            </p:nvSpPr>
            <p:spPr bwMode="auto">
              <a:xfrm>
                <a:off x="939" y="2473"/>
                <a:ext cx="90" cy="505"/>
              </a:xfrm>
              <a:prstGeom prst="rect">
                <a:avLst/>
              </a:prstGeom>
              <a:gradFill rotWithShape="0">
                <a:gsLst>
                  <a:gs pos="0">
                    <a:srgbClr val="585C53"/>
                  </a:gs>
                  <a:gs pos="100000">
                    <a:srgbClr val="939A8B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0" tIns="41991" rIns="0" bIns="41991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08" name="Line 75"/>
            <p:cNvSpPr>
              <a:spLocks noChangeShapeType="1"/>
            </p:cNvSpPr>
            <p:nvPr/>
          </p:nvSpPr>
          <p:spPr bwMode="auto">
            <a:xfrm>
              <a:off x="2091" y="1626"/>
              <a:ext cx="0" cy="285"/>
            </a:xfrm>
            <a:prstGeom prst="line">
              <a:avLst/>
            </a:prstGeom>
            <a:noFill/>
            <a:ln w="25400">
              <a:solidFill>
                <a:srgbClr val="006B61"/>
              </a:solidFill>
              <a:round/>
              <a:headEnd type="none" w="sm" len="sm"/>
              <a:tailEnd type="none" w="sm" len="sm"/>
            </a:ln>
          </p:spPr>
          <p:txBody>
            <a:bodyPr wrap="square" lIns="0" tIns="41991" rIns="0" bIns="41991">
              <a:spAutoFit/>
            </a:bodyPr>
            <a:lstStyle/>
            <a:p>
              <a:endParaRPr lang="en-GB"/>
            </a:p>
          </p:txBody>
        </p:sp>
      </p:grpSp>
      <p:sp>
        <p:nvSpPr>
          <p:cNvPr id="214" name="Text Box 76"/>
          <p:cNvSpPr txBox="1">
            <a:spLocks noChangeArrowheads="1"/>
          </p:cNvSpPr>
          <p:nvPr/>
        </p:nvSpPr>
        <p:spPr bwMode="auto">
          <a:xfrm>
            <a:off x="5539376" y="1278748"/>
            <a:ext cx="705945" cy="24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600" dirty="0"/>
              <a:t>Plant Network</a:t>
            </a:r>
            <a:br>
              <a:rPr lang="en-US" sz="600" dirty="0"/>
            </a:br>
            <a:r>
              <a:rPr lang="en-US" sz="600" dirty="0"/>
              <a:t>Intranet / Internet </a:t>
            </a:r>
          </a:p>
        </p:txBody>
      </p:sp>
      <p:sp>
        <p:nvSpPr>
          <p:cNvPr id="215" name="Text Box 85"/>
          <p:cNvSpPr txBox="1">
            <a:spLocks noChangeArrowheads="1"/>
          </p:cNvSpPr>
          <p:nvPr/>
        </p:nvSpPr>
        <p:spPr bwMode="auto">
          <a:xfrm>
            <a:off x="7043882" y="1292640"/>
            <a:ext cx="460685" cy="14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600" dirty="0"/>
              <a:t>Modem </a:t>
            </a:r>
            <a:r>
              <a:rPr lang="en-US" sz="600" dirty="0" err="1"/>
              <a:t>f.o</a:t>
            </a:r>
            <a:endParaRPr lang="en-US" sz="600" dirty="0"/>
          </a:p>
        </p:txBody>
      </p:sp>
      <p:sp>
        <p:nvSpPr>
          <p:cNvPr id="217" name="Text Box 356"/>
          <p:cNvSpPr txBox="1">
            <a:spLocks noChangeArrowheads="1"/>
          </p:cNvSpPr>
          <p:nvPr/>
        </p:nvSpPr>
        <p:spPr bwMode="auto">
          <a:xfrm>
            <a:off x="5401179" y="507685"/>
            <a:ext cx="620986" cy="38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700" dirty="0" err="1"/>
              <a:t>Punct</a:t>
            </a:r>
            <a:r>
              <a:rPr lang="en-US" sz="700" dirty="0"/>
              <a:t> central </a:t>
            </a:r>
          </a:p>
          <a:p>
            <a:pPr algn="l" eaLnBrk="1" hangingPunct="1">
              <a:lnSpc>
                <a:spcPct val="100000"/>
              </a:lnSpc>
            </a:pPr>
            <a:r>
              <a:rPr lang="en-GB" sz="700" dirty="0" err="1"/>
              <a:t>Comanda</a:t>
            </a:r>
            <a:r>
              <a:rPr lang="en-GB" sz="700" dirty="0"/>
              <a:t> </a:t>
            </a:r>
          </a:p>
          <a:p>
            <a:pPr algn="l" eaLnBrk="1" hangingPunct="1">
              <a:lnSpc>
                <a:spcPct val="100000"/>
              </a:lnSpc>
            </a:pPr>
            <a:r>
              <a:rPr lang="en-GB" sz="700" dirty="0" err="1"/>
              <a:t>Tg</a:t>
            </a:r>
            <a:r>
              <a:rPr lang="en-GB" sz="700" dirty="0"/>
              <a:t> </a:t>
            </a:r>
            <a:r>
              <a:rPr lang="en-GB" sz="700" dirty="0" err="1"/>
              <a:t>Mures</a:t>
            </a:r>
            <a:endParaRPr lang="en-US" sz="700" dirty="0"/>
          </a:p>
        </p:txBody>
      </p:sp>
      <p:pic>
        <p:nvPicPr>
          <p:cNvPr id="216" name="Picture 63" descr="rout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1599" y="1416924"/>
            <a:ext cx="398875" cy="11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object 1740"/>
          <p:cNvSpPr/>
          <p:nvPr/>
        </p:nvSpPr>
        <p:spPr>
          <a:xfrm>
            <a:off x="6319725" y="496838"/>
            <a:ext cx="831943" cy="574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40" name="Picture 52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4136" y="2451613"/>
            <a:ext cx="1029148" cy="46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" name="object 377"/>
          <p:cNvSpPr txBox="1"/>
          <p:nvPr/>
        </p:nvSpPr>
        <p:spPr>
          <a:xfrm>
            <a:off x="2317252" y="2353874"/>
            <a:ext cx="412128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 </a:t>
            </a:r>
            <a:r>
              <a:rPr lang="en-GB" sz="700" b="1" spc="-2" dirty="0">
                <a:latin typeface="Arial Narrow"/>
                <a:cs typeface="Arial Narrow"/>
              </a:rPr>
              <a:t>RTU </a:t>
            </a: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</p:txBody>
      </p:sp>
      <p:sp>
        <p:nvSpPr>
          <p:cNvPr id="257" name="object 50"/>
          <p:cNvSpPr txBox="1"/>
          <p:nvPr/>
        </p:nvSpPr>
        <p:spPr>
          <a:xfrm>
            <a:off x="6598882" y="6165684"/>
            <a:ext cx="322458" cy="1954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……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234" name="object 10"/>
          <p:cNvSpPr/>
          <p:nvPr/>
        </p:nvSpPr>
        <p:spPr>
          <a:xfrm>
            <a:off x="1577743" y="4797342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10"/>
          <p:cNvSpPr/>
          <p:nvPr/>
        </p:nvSpPr>
        <p:spPr>
          <a:xfrm>
            <a:off x="6187516" y="4748472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10"/>
          <p:cNvSpPr/>
          <p:nvPr/>
        </p:nvSpPr>
        <p:spPr>
          <a:xfrm>
            <a:off x="287910" y="5286036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10"/>
          <p:cNvSpPr/>
          <p:nvPr/>
        </p:nvSpPr>
        <p:spPr>
          <a:xfrm>
            <a:off x="380040" y="5579252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94"/>
          <p:cNvSpPr txBox="1"/>
          <p:nvPr/>
        </p:nvSpPr>
        <p:spPr>
          <a:xfrm>
            <a:off x="333975" y="5139428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rez</a:t>
            </a:r>
            <a:endParaRPr lang="en-GB" sz="400" spc="-6" dirty="0">
              <a:latin typeface="Arial Narrow"/>
              <a:cs typeface="Arial Narrow"/>
            </a:endParaRP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L350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343" name="object 10"/>
          <p:cNvSpPr/>
          <p:nvPr/>
        </p:nvSpPr>
        <p:spPr>
          <a:xfrm>
            <a:off x="1577743" y="5286036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1741"/>
          <p:cNvSpPr/>
          <p:nvPr/>
        </p:nvSpPr>
        <p:spPr>
          <a:xfrm>
            <a:off x="2587038" y="1315238"/>
            <a:ext cx="56199" cy="44959"/>
          </a:xfrm>
          <a:custGeom>
            <a:avLst/>
            <a:gdLst/>
            <a:ahLst/>
            <a:cxnLst/>
            <a:rect l="l" t="t" r="r" b="b"/>
            <a:pathLst>
              <a:path w="92963" h="70103">
                <a:moveTo>
                  <a:pt x="0" y="70103"/>
                </a:moveTo>
                <a:lnTo>
                  <a:pt x="92963" y="70103"/>
                </a:lnTo>
                <a:lnTo>
                  <a:pt x="9296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68"/>
          <p:cNvSpPr txBox="1"/>
          <p:nvPr/>
        </p:nvSpPr>
        <p:spPr>
          <a:xfrm>
            <a:off x="2452987" y="790055"/>
            <a:ext cx="829179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9362" marR="94316" algn="ctr">
              <a:lnSpc>
                <a:spcPct val="95621"/>
              </a:lnSpc>
              <a:spcBef>
                <a:spcPts val="12"/>
              </a:spcBef>
            </a:pPr>
            <a:r>
              <a:rPr sz="700" dirty="0">
                <a:latin typeface="Arial Narrow"/>
                <a:cs typeface="Arial Narrow"/>
              </a:rPr>
              <a:t>Ope</a:t>
            </a:r>
            <a:r>
              <a:rPr sz="700" spc="2" dirty="0">
                <a:latin typeface="Arial Narrow"/>
                <a:cs typeface="Arial Narrow"/>
              </a:rPr>
              <a:t>r</a:t>
            </a:r>
            <a:r>
              <a:rPr sz="700" dirty="0">
                <a:latin typeface="Arial Narrow"/>
                <a:cs typeface="Arial Narrow"/>
              </a:rPr>
              <a:t>a</a:t>
            </a:r>
            <a:r>
              <a:rPr sz="700" spc="-2" dirty="0">
                <a:latin typeface="Arial Narrow"/>
                <a:cs typeface="Arial Narrow"/>
              </a:rPr>
              <a:t>t</a:t>
            </a:r>
            <a:r>
              <a:rPr sz="700" dirty="0">
                <a:latin typeface="Arial Narrow"/>
                <a:cs typeface="Arial Narrow"/>
              </a:rPr>
              <a:t>or</a:t>
            </a:r>
            <a:r>
              <a:rPr sz="700" spc="33" dirty="0">
                <a:latin typeface="Arial Narrow"/>
                <a:cs typeface="Arial Narrow"/>
              </a:rPr>
              <a:t> 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dirty="0">
                <a:latin typeface="Arial Narrow"/>
                <a:cs typeface="Arial Narrow"/>
              </a:rPr>
              <a:t>o</a:t>
            </a:r>
            <a:r>
              <a:rPr sz="700" spc="-3" dirty="0">
                <a:latin typeface="Arial Narrow"/>
                <a:cs typeface="Arial Narrow"/>
              </a:rPr>
              <a:t>rks</a:t>
            </a:r>
            <a:r>
              <a:rPr sz="700" spc="3" dirty="0">
                <a:latin typeface="Arial Narrow"/>
                <a:cs typeface="Arial Narrow"/>
              </a:rPr>
              <a:t>t</a:t>
            </a:r>
            <a:r>
              <a:rPr sz="700" dirty="0">
                <a:latin typeface="Arial Narrow"/>
                <a:cs typeface="Arial Narrow"/>
              </a:rPr>
              <a:t>a</a:t>
            </a:r>
            <a:r>
              <a:rPr sz="700" spc="-3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on</a:t>
            </a:r>
            <a:r>
              <a:rPr lang="en-GB" sz="700" dirty="0">
                <a:latin typeface="Arial Narrow"/>
                <a:cs typeface="Arial Narrow"/>
              </a:rPr>
              <a:t> HMI 1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83" name="object 1740"/>
          <p:cNvSpPr/>
          <p:nvPr/>
        </p:nvSpPr>
        <p:spPr>
          <a:xfrm>
            <a:off x="2268725" y="1034401"/>
            <a:ext cx="831943" cy="574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65"/>
          <p:cNvSpPr txBox="1"/>
          <p:nvPr/>
        </p:nvSpPr>
        <p:spPr>
          <a:xfrm>
            <a:off x="2841012" y="1132140"/>
            <a:ext cx="256892" cy="1208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43"/>
              </a:spcBef>
            </a:pPr>
            <a:r>
              <a:rPr sz="900" spc="-2" dirty="0">
                <a:latin typeface="Arial Narrow"/>
                <a:cs typeface="Arial Narrow"/>
              </a:rPr>
              <a:t>2</a:t>
            </a:r>
            <a:r>
              <a:rPr lang="en-GB" sz="900" spc="-2" dirty="0">
                <a:latin typeface="Arial Narrow"/>
                <a:cs typeface="Arial Narrow"/>
              </a:rPr>
              <a:t>3</a:t>
            </a:r>
            <a:r>
              <a:rPr sz="900" spc="-2" dirty="0">
                <a:latin typeface="Arial Narrow"/>
                <a:cs typeface="Arial Narrow"/>
              </a:rPr>
              <a:t>"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414" name="object 2331"/>
          <p:cNvSpPr/>
          <p:nvPr/>
        </p:nvSpPr>
        <p:spPr>
          <a:xfrm>
            <a:off x="3176217" y="1229879"/>
            <a:ext cx="290212" cy="3078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17" name="Elbow Connector 416"/>
          <p:cNvCxnSpPr>
            <a:stCxn id="383" idx="3"/>
            <a:endCxn id="414" idx="1"/>
          </p:cNvCxnSpPr>
          <p:nvPr/>
        </p:nvCxnSpPr>
        <p:spPr>
          <a:xfrm>
            <a:off x="3100669" y="1321753"/>
            <a:ext cx="75548" cy="620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Elbow Connector 278"/>
          <p:cNvCxnSpPr>
            <a:stCxn id="240" idx="3"/>
            <a:endCxn id="462" idx="1"/>
          </p:cNvCxnSpPr>
          <p:nvPr/>
        </p:nvCxnSpPr>
        <p:spPr>
          <a:xfrm>
            <a:off x="2883284" y="2684804"/>
            <a:ext cx="2610026" cy="50677"/>
          </a:xfrm>
          <a:prstGeom prst="bentConnector3">
            <a:avLst>
              <a:gd name="adj1" fmla="val 50000"/>
            </a:avLst>
          </a:prstGeom>
          <a:ln w="158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endCxn id="228" idx="3"/>
          </p:cNvCxnSpPr>
          <p:nvPr/>
        </p:nvCxnSpPr>
        <p:spPr>
          <a:xfrm flipH="1">
            <a:off x="2591184" y="4064302"/>
            <a:ext cx="184262" cy="16859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object 86"/>
          <p:cNvSpPr txBox="1"/>
          <p:nvPr/>
        </p:nvSpPr>
        <p:spPr>
          <a:xfrm>
            <a:off x="2222660" y="5921338"/>
            <a:ext cx="414589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TA-RABD  AQ F215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220" name="object 42"/>
          <p:cNvSpPr txBox="1"/>
          <p:nvPr/>
        </p:nvSpPr>
        <p:spPr>
          <a:xfrm>
            <a:off x="2501204" y="4935153"/>
            <a:ext cx="49750" cy="121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226" name="object 10"/>
          <p:cNvSpPr/>
          <p:nvPr/>
        </p:nvSpPr>
        <p:spPr>
          <a:xfrm>
            <a:off x="2222660" y="5286036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10"/>
          <p:cNvSpPr/>
          <p:nvPr/>
        </p:nvSpPr>
        <p:spPr>
          <a:xfrm>
            <a:off x="2314791" y="5579252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94"/>
          <p:cNvSpPr txBox="1"/>
          <p:nvPr/>
        </p:nvSpPr>
        <p:spPr>
          <a:xfrm>
            <a:off x="2268726" y="4601865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baza</a:t>
            </a:r>
            <a:r>
              <a:rPr lang="en-GB" sz="400" spc="-6" dirty="0">
                <a:latin typeface="Arial Narrow"/>
                <a:cs typeface="Arial Narrow"/>
              </a:rPr>
              <a:t> </a:t>
            </a: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L357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239" name="object 94"/>
          <p:cNvSpPr txBox="1"/>
          <p:nvPr/>
        </p:nvSpPr>
        <p:spPr>
          <a:xfrm>
            <a:off x="2452988" y="5139428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rez</a:t>
            </a:r>
            <a:endParaRPr lang="en-GB" sz="400" spc="-6" dirty="0">
              <a:latin typeface="Arial Narrow"/>
              <a:cs typeface="Arial Narrow"/>
            </a:endParaRP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L350</a:t>
            </a:r>
            <a:endParaRPr sz="400" dirty="0">
              <a:latin typeface="Arial Narrow"/>
              <a:cs typeface="Arial Narrow"/>
            </a:endParaRPr>
          </a:p>
        </p:txBody>
      </p:sp>
      <p:cxnSp>
        <p:nvCxnSpPr>
          <p:cNvPr id="241" name="Straight Connector 240"/>
          <p:cNvCxnSpPr/>
          <p:nvPr/>
        </p:nvCxnSpPr>
        <p:spPr>
          <a:xfrm flipH="1">
            <a:off x="518237" y="4113171"/>
            <a:ext cx="276393" cy="11728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object 10"/>
          <p:cNvSpPr/>
          <p:nvPr/>
        </p:nvSpPr>
        <p:spPr>
          <a:xfrm>
            <a:off x="287910" y="4748473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245" name="Straight Connector 244"/>
          <p:cNvCxnSpPr>
            <a:endCxn id="226" idx="0"/>
          </p:cNvCxnSpPr>
          <p:nvPr/>
        </p:nvCxnSpPr>
        <p:spPr>
          <a:xfrm flipH="1">
            <a:off x="2476020" y="4064302"/>
            <a:ext cx="299426" cy="12217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bject 10"/>
          <p:cNvSpPr/>
          <p:nvPr/>
        </p:nvSpPr>
        <p:spPr>
          <a:xfrm>
            <a:off x="2222660" y="4748473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50"/>
          <p:cNvSpPr txBox="1"/>
          <p:nvPr/>
        </p:nvSpPr>
        <p:spPr>
          <a:xfrm>
            <a:off x="886761" y="6179012"/>
            <a:ext cx="598851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 algn="ctr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1x 110/20 kV </a:t>
            </a:r>
            <a:r>
              <a:rPr lang="en-GB" sz="500" dirty="0" err="1">
                <a:latin typeface="Arial Narrow"/>
                <a:cs typeface="Arial Narrow"/>
              </a:rPr>
              <a:t>trafo</a:t>
            </a:r>
            <a:r>
              <a:rPr lang="en-GB" sz="500" dirty="0">
                <a:latin typeface="Arial Narrow"/>
                <a:cs typeface="Arial Narrow"/>
              </a:rPr>
              <a:t>        DPT4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886761" y="4455257"/>
            <a:ext cx="598851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255" name="object 94"/>
          <p:cNvSpPr txBox="1"/>
          <p:nvPr/>
        </p:nvSpPr>
        <p:spPr>
          <a:xfrm>
            <a:off x="932826" y="4601865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baza</a:t>
            </a:r>
            <a:r>
              <a:rPr lang="en-GB" sz="400" spc="-6" dirty="0">
                <a:latin typeface="Arial Narrow"/>
                <a:cs typeface="Arial Narrow"/>
              </a:rPr>
              <a:t> </a:t>
            </a: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T352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256" name="object 86"/>
          <p:cNvSpPr txBox="1"/>
          <p:nvPr/>
        </p:nvSpPr>
        <p:spPr>
          <a:xfrm>
            <a:off x="932826" y="5579252"/>
            <a:ext cx="414589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rez</a:t>
            </a:r>
            <a:r>
              <a:rPr lang="en-GB" sz="400" spc="-6" dirty="0">
                <a:latin typeface="Arial Narrow"/>
                <a:cs typeface="Arial Narrow"/>
              </a:rPr>
              <a:t>./</a:t>
            </a: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cda</a:t>
            </a:r>
            <a:r>
              <a:rPr lang="en-GB" sz="400" spc="-6" dirty="0">
                <a:latin typeface="Arial Narrow"/>
                <a:cs typeface="Arial Narrow"/>
              </a:rPr>
              <a:t> / control AQ T215</a:t>
            </a:r>
            <a:endParaRPr sz="400" dirty="0">
              <a:latin typeface="Arial Narrow"/>
              <a:cs typeface="Arial Narrow"/>
            </a:endParaRPr>
          </a:p>
        </p:txBody>
      </p:sp>
      <p:sp>
        <p:nvSpPr>
          <p:cNvPr id="258" name="object 42"/>
          <p:cNvSpPr txBox="1"/>
          <p:nvPr/>
        </p:nvSpPr>
        <p:spPr>
          <a:xfrm>
            <a:off x="1211370" y="4935153"/>
            <a:ext cx="49750" cy="121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260" name="object 10"/>
          <p:cNvSpPr/>
          <p:nvPr/>
        </p:nvSpPr>
        <p:spPr>
          <a:xfrm>
            <a:off x="1024957" y="5286035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94"/>
          <p:cNvSpPr txBox="1"/>
          <p:nvPr/>
        </p:nvSpPr>
        <p:spPr>
          <a:xfrm>
            <a:off x="978892" y="5139428"/>
            <a:ext cx="598851" cy="1466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 err="1">
                <a:latin typeface="Arial Narrow"/>
                <a:cs typeface="Arial Narrow"/>
              </a:rPr>
              <a:t>Protectie</a:t>
            </a:r>
            <a:r>
              <a:rPr lang="en-GB" sz="400" spc="-6" dirty="0">
                <a:latin typeface="Arial Narrow"/>
                <a:cs typeface="Arial Narrow"/>
              </a:rPr>
              <a:t> de </a:t>
            </a:r>
            <a:r>
              <a:rPr lang="en-GB" sz="400" spc="-6" dirty="0" err="1">
                <a:latin typeface="Arial Narrow"/>
                <a:cs typeface="Arial Narrow"/>
              </a:rPr>
              <a:t>rez</a:t>
            </a:r>
            <a:endParaRPr lang="en-GB" sz="400" spc="-6" dirty="0">
              <a:latin typeface="Arial Narrow"/>
              <a:cs typeface="Arial Narrow"/>
            </a:endParaRPr>
          </a:p>
          <a:p>
            <a:pPr marL="7870">
              <a:lnSpc>
                <a:spcPct val="95621"/>
              </a:lnSpc>
              <a:spcBef>
                <a:spcPts val="22"/>
              </a:spcBef>
            </a:pPr>
            <a:r>
              <a:rPr lang="en-GB" sz="400" spc="-6" dirty="0">
                <a:latin typeface="Arial Narrow"/>
                <a:cs typeface="Arial Narrow"/>
              </a:rPr>
              <a:t>AQ L350</a:t>
            </a:r>
            <a:endParaRPr sz="400" dirty="0">
              <a:latin typeface="Arial Narrow"/>
              <a:cs typeface="Arial Narrow"/>
            </a:endParaRPr>
          </a:p>
        </p:txBody>
      </p:sp>
      <p:cxnSp>
        <p:nvCxnSpPr>
          <p:cNvPr id="276" name="Straight Connector 275"/>
          <p:cNvCxnSpPr>
            <a:endCxn id="266" idx="0"/>
          </p:cNvCxnSpPr>
          <p:nvPr/>
        </p:nvCxnSpPr>
        <p:spPr>
          <a:xfrm flipH="1">
            <a:off x="1186187" y="4064302"/>
            <a:ext cx="161229" cy="6841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1163154" y="4064302"/>
            <a:ext cx="184262" cy="12217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object 10"/>
          <p:cNvSpPr/>
          <p:nvPr/>
        </p:nvSpPr>
        <p:spPr>
          <a:xfrm>
            <a:off x="932826" y="4748473"/>
            <a:ext cx="506720" cy="293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1432"/>
          <p:cNvSpPr/>
          <p:nvPr/>
        </p:nvSpPr>
        <p:spPr>
          <a:xfrm>
            <a:off x="3420363" y="3233523"/>
            <a:ext cx="1197703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1432"/>
          <p:cNvSpPr/>
          <p:nvPr/>
        </p:nvSpPr>
        <p:spPr>
          <a:xfrm>
            <a:off x="4710196" y="3233523"/>
            <a:ext cx="1105572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45"/>
          <p:cNvSpPr txBox="1"/>
          <p:nvPr/>
        </p:nvSpPr>
        <p:spPr>
          <a:xfrm>
            <a:off x="3466428" y="3135784"/>
            <a:ext cx="1211350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2-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thern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45" dirty="0">
                <a:latin typeface="Arial Narrow"/>
                <a:cs typeface="Arial Narrow"/>
              </a:rPr>
              <a:t> </a:t>
            </a:r>
            <a:r>
              <a:rPr lang="en-GB" sz="700" spc="45" dirty="0">
                <a:latin typeface="Arial Narrow"/>
                <a:cs typeface="Arial Narrow"/>
              </a:rPr>
              <a:t> 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320" name="object 345"/>
          <p:cNvSpPr txBox="1"/>
          <p:nvPr/>
        </p:nvSpPr>
        <p:spPr>
          <a:xfrm>
            <a:off x="4664131" y="3135784"/>
            <a:ext cx="1243768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3-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thern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45" dirty="0">
                <a:latin typeface="Arial Narrow"/>
                <a:cs typeface="Arial Narrow"/>
              </a:rPr>
              <a:t> </a:t>
            </a:r>
            <a:r>
              <a:rPr lang="en-GB" sz="700" spc="45" dirty="0">
                <a:latin typeface="Arial Narrow"/>
                <a:cs typeface="Arial Narrow"/>
              </a:rPr>
              <a:t> 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321" name="object 50"/>
          <p:cNvSpPr txBox="1"/>
          <p:nvPr/>
        </p:nvSpPr>
        <p:spPr>
          <a:xfrm>
            <a:off x="3097904" y="6179012"/>
            <a:ext cx="460655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DAUT+MAS     110 kV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3097904" y="4455257"/>
            <a:ext cx="460655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340" name="object 10"/>
          <p:cNvSpPr/>
          <p:nvPr/>
        </p:nvSpPr>
        <p:spPr>
          <a:xfrm>
            <a:off x="3190035" y="5774729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376" name="Elbow Connector 375"/>
          <p:cNvCxnSpPr/>
          <p:nvPr/>
        </p:nvCxnSpPr>
        <p:spPr>
          <a:xfrm flipV="1">
            <a:off x="3328232" y="3429000"/>
            <a:ext cx="138196" cy="1343907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Elbow Connector 375"/>
          <p:cNvCxnSpPr/>
          <p:nvPr/>
        </p:nvCxnSpPr>
        <p:spPr>
          <a:xfrm rot="5400000" flipH="1" flipV="1">
            <a:off x="2566551" y="4144616"/>
            <a:ext cx="1661558" cy="230327"/>
          </a:xfrm>
          <a:prstGeom prst="bentConnector3">
            <a:avLst>
              <a:gd name="adj1" fmla="val -42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Elbow Connector 375"/>
          <p:cNvCxnSpPr/>
          <p:nvPr/>
        </p:nvCxnSpPr>
        <p:spPr>
          <a:xfrm rot="5400000" flipH="1" flipV="1">
            <a:off x="2487639" y="4361724"/>
            <a:ext cx="2003644" cy="138196"/>
          </a:xfrm>
          <a:prstGeom prst="bentConnector3">
            <a:avLst>
              <a:gd name="adj1" fmla="val -3891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Elbow Connector 375"/>
          <p:cNvCxnSpPr>
            <a:stCxn id="340" idx="3"/>
          </p:cNvCxnSpPr>
          <p:nvPr/>
        </p:nvCxnSpPr>
        <p:spPr>
          <a:xfrm flipV="1">
            <a:off x="3466428" y="3429000"/>
            <a:ext cx="138196" cy="251677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object 50"/>
          <p:cNvSpPr txBox="1"/>
          <p:nvPr/>
        </p:nvSpPr>
        <p:spPr>
          <a:xfrm>
            <a:off x="3696756" y="6179012"/>
            <a:ext cx="460655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AAR 20/10 kV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427" name="Rounded Rectangle 426"/>
          <p:cNvSpPr/>
          <p:nvPr/>
        </p:nvSpPr>
        <p:spPr>
          <a:xfrm>
            <a:off x="3696756" y="4455257"/>
            <a:ext cx="460655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432" name="object 10"/>
          <p:cNvSpPr/>
          <p:nvPr/>
        </p:nvSpPr>
        <p:spPr>
          <a:xfrm>
            <a:off x="3788887" y="4601864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10"/>
          <p:cNvSpPr/>
          <p:nvPr/>
        </p:nvSpPr>
        <p:spPr>
          <a:xfrm>
            <a:off x="3788887" y="4992819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36" name="Elbow Connector 375"/>
          <p:cNvCxnSpPr>
            <a:stCxn id="432" idx="0"/>
          </p:cNvCxnSpPr>
          <p:nvPr/>
        </p:nvCxnSpPr>
        <p:spPr>
          <a:xfrm rot="16200000" flipV="1">
            <a:off x="3294586" y="3969366"/>
            <a:ext cx="1172865" cy="92132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object 10"/>
          <p:cNvSpPr/>
          <p:nvPr/>
        </p:nvSpPr>
        <p:spPr>
          <a:xfrm>
            <a:off x="3190035" y="5383774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42" name="Elbow Connector 375"/>
          <p:cNvCxnSpPr/>
          <p:nvPr/>
        </p:nvCxnSpPr>
        <p:spPr>
          <a:xfrm rot="10800000">
            <a:off x="3742822" y="3429000"/>
            <a:ext cx="92131" cy="173486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object 10"/>
          <p:cNvSpPr/>
          <p:nvPr/>
        </p:nvSpPr>
        <p:spPr>
          <a:xfrm>
            <a:off x="3190035" y="4601864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10"/>
          <p:cNvSpPr/>
          <p:nvPr/>
        </p:nvSpPr>
        <p:spPr>
          <a:xfrm>
            <a:off x="3190035" y="4992819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50"/>
          <p:cNvSpPr txBox="1"/>
          <p:nvPr/>
        </p:nvSpPr>
        <p:spPr>
          <a:xfrm>
            <a:off x="4249542" y="6179013"/>
            <a:ext cx="460655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2xxDTN (1,2)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451" name="Rounded Rectangle 450"/>
          <p:cNvSpPr/>
          <p:nvPr/>
        </p:nvSpPr>
        <p:spPr>
          <a:xfrm>
            <a:off x="4249542" y="4455257"/>
            <a:ext cx="460655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452" name="object 10"/>
          <p:cNvSpPr/>
          <p:nvPr/>
        </p:nvSpPr>
        <p:spPr>
          <a:xfrm>
            <a:off x="4341673" y="4601865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10"/>
          <p:cNvSpPr/>
          <p:nvPr/>
        </p:nvSpPr>
        <p:spPr>
          <a:xfrm>
            <a:off x="4341673" y="4992820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54" name="Elbow Connector 375"/>
          <p:cNvCxnSpPr>
            <a:stCxn id="452" idx="0"/>
          </p:cNvCxnSpPr>
          <p:nvPr/>
        </p:nvCxnSpPr>
        <p:spPr>
          <a:xfrm rot="16200000" flipV="1">
            <a:off x="3847371" y="3969367"/>
            <a:ext cx="1172865" cy="92132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Elbow Connector 375"/>
          <p:cNvCxnSpPr/>
          <p:nvPr/>
        </p:nvCxnSpPr>
        <p:spPr>
          <a:xfrm rot="10800000">
            <a:off x="4295607" y="3429001"/>
            <a:ext cx="92131" cy="173486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object 50"/>
          <p:cNvSpPr txBox="1"/>
          <p:nvPr/>
        </p:nvSpPr>
        <p:spPr>
          <a:xfrm>
            <a:off x="4756262" y="6179013"/>
            <a:ext cx="460655" cy="2310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 algn="ctr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2xDSP(cc ,ca)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457" name="Rounded Rectangle 456"/>
          <p:cNvSpPr/>
          <p:nvPr/>
        </p:nvSpPr>
        <p:spPr>
          <a:xfrm>
            <a:off x="4756262" y="4455257"/>
            <a:ext cx="460655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458" name="object 10"/>
          <p:cNvSpPr/>
          <p:nvPr/>
        </p:nvSpPr>
        <p:spPr>
          <a:xfrm>
            <a:off x="4848393" y="4601865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10"/>
          <p:cNvSpPr/>
          <p:nvPr/>
        </p:nvSpPr>
        <p:spPr>
          <a:xfrm>
            <a:off x="4848393" y="4992820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460" name="Elbow Connector 375"/>
          <p:cNvCxnSpPr>
            <a:stCxn id="458" idx="0"/>
          </p:cNvCxnSpPr>
          <p:nvPr/>
        </p:nvCxnSpPr>
        <p:spPr>
          <a:xfrm rot="16200000" flipV="1">
            <a:off x="4354091" y="3969367"/>
            <a:ext cx="1172865" cy="92132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Elbow Connector 375"/>
          <p:cNvCxnSpPr/>
          <p:nvPr/>
        </p:nvCxnSpPr>
        <p:spPr>
          <a:xfrm rot="10800000">
            <a:off x="4802327" y="3429001"/>
            <a:ext cx="92131" cy="173486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2" name="Picture 63" descr="rout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3310" y="2677263"/>
            <a:ext cx="398875" cy="11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5" name="Text Box 85"/>
          <p:cNvSpPr txBox="1">
            <a:spLocks noChangeArrowheads="1"/>
          </p:cNvSpPr>
          <p:nvPr/>
        </p:nvSpPr>
        <p:spPr bwMode="auto">
          <a:xfrm>
            <a:off x="5401332" y="2489182"/>
            <a:ext cx="460685" cy="14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6665" tIns="28333" rIns="56665" bIns="28333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600" dirty="0"/>
              <a:t>Modem </a:t>
            </a:r>
            <a:r>
              <a:rPr lang="en-US" sz="600" dirty="0" err="1"/>
              <a:t>f.o</a:t>
            </a:r>
            <a:endParaRPr lang="en-US" sz="600" dirty="0"/>
          </a:p>
        </p:txBody>
      </p:sp>
      <p:cxnSp>
        <p:nvCxnSpPr>
          <p:cNvPr id="468" name="Shape 467"/>
          <p:cNvCxnSpPr>
            <a:stCxn id="462" idx="3"/>
            <a:endCxn id="216" idx="2"/>
          </p:cNvCxnSpPr>
          <p:nvPr/>
        </p:nvCxnSpPr>
        <p:spPr>
          <a:xfrm flipV="1">
            <a:off x="5892184" y="1533359"/>
            <a:ext cx="978852" cy="1202122"/>
          </a:xfrm>
          <a:prstGeom prst="bentConnector2">
            <a:avLst/>
          </a:prstGeom>
          <a:ln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/>
          <p:cNvCxnSpPr/>
          <p:nvPr/>
        </p:nvCxnSpPr>
        <p:spPr>
          <a:xfrm flipH="1">
            <a:off x="3282166" y="3282392"/>
            <a:ext cx="2303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/>
          <p:cNvCxnSpPr/>
          <p:nvPr/>
        </p:nvCxnSpPr>
        <p:spPr>
          <a:xfrm flipH="1">
            <a:off x="4572000" y="3282392"/>
            <a:ext cx="2303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Elbow Connector 476"/>
          <p:cNvCxnSpPr>
            <a:endCxn id="1910" idx="1"/>
          </p:cNvCxnSpPr>
          <p:nvPr/>
        </p:nvCxnSpPr>
        <p:spPr>
          <a:xfrm flipV="1">
            <a:off x="2775446" y="1363781"/>
            <a:ext cx="1658358" cy="1234440"/>
          </a:xfrm>
          <a:prstGeom prst="bentConnector3">
            <a:avLst>
              <a:gd name="adj1" fmla="val 856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Elbow Connector 480"/>
          <p:cNvCxnSpPr/>
          <p:nvPr/>
        </p:nvCxnSpPr>
        <p:spPr>
          <a:xfrm rot="5400000" flipH="1" flipV="1">
            <a:off x="2080859" y="1805896"/>
            <a:ext cx="928518" cy="460655"/>
          </a:xfrm>
          <a:prstGeom prst="bentConnector3">
            <a:avLst>
              <a:gd name="adj1" fmla="val 7606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object 1432"/>
          <p:cNvSpPr/>
          <p:nvPr/>
        </p:nvSpPr>
        <p:spPr>
          <a:xfrm>
            <a:off x="6184292" y="3233523"/>
            <a:ext cx="875244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345"/>
          <p:cNvSpPr txBox="1"/>
          <p:nvPr/>
        </p:nvSpPr>
        <p:spPr>
          <a:xfrm>
            <a:off x="6138227" y="3135784"/>
            <a:ext cx="967375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4-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</a:t>
            </a:r>
            <a:r>
              <a:rPr lang="en-GB" sz="700" spc="45" dirty="0">
                <a:latin typeface="Arial Narrow"/>
                <a:cs typeface="Arial Narrow"/>
              </a:rPr>
              <a:t>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492" name="object 1432"/>
          <p:cNvSpPr/>
          <p:nvPr/>
        </p:nvSpPr>
        <p:spPr>
          <a:xfrm>
            <a:off x="7151668" y="3233523"/>
            <a:ext cx="875244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345"/>
          <p:cNvSpPr txBox="1"/>
          <p:nvPr/>
        </p:nvSpPr>
        <p:spPr>
          <a:xfrm>
            <a:off x="7151668" y="3135784"/>
            <a:ext cx="967375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5-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</a:t>
            </a:r>
            <a:r>
              <a:rPr lang="en-GB" sz="700" spc="45" dirty="0">
                <a:latin typeface="Arial Narrow"/>
                <a:cs typeface="Arial Narrow"/>
              </a:rPr>
              <a:t>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494" name="object 1432"/>
          <p:cNvSpPr/>
          <p:nvPr/>
        </p:nvSpPr>
        <p:spPr>
          <a:xfrm>
            <a:off x="8119043" y="3233523"/>
            <a:ext cx="875244" cy="195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345"/>
          <p:cNvSpPr txBox="1"/>
          <p:nvPr/>
        </p:nvSpPr>
        <p:spPr>
          <a:xfrm>
            <a:off x="8165108" y="3135784"/>
            <a:ext cx="967375" cy="244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0">
              <a:lnSpc>
                <a:spcPct val="95621"/>
              </a:lnSpc>
              <a:spcBef>
                <a:spcPts val="34"/>
              </a:spcBef>
            </a:pPr>
            <a:r>
              <a:rPr lang="en-GB" sz="700" spc="-6" dirty="0">
                <a:latin typeface="Arial Narrow"/>
                <a:cs typeface="Arial Narrow"/>
              </a:rPr>
              <a:t>SW 6- </a:t>
            </a:r>
            <a:r>
              <a:rPr sz="700" spc="-6" dirty="0">
                <a:latin typeface="Arial Narrow"/>
                <a:cs typeface="Arial Narrow"/>
              </a:rPr>
              <a:t>M</a:t>
            </a:r>
            <a:r>
              <a:rPr sz="700" dirty="0">
                <a:latin typeface="Arial Narrow"/>
                <a:cs typeface="Arial Narrow"/>
              </a:rPr>
              <a:t>anag</a:t>
            </a:r>
            <a:r>
              <a:rPr sz="700" spc="-6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d</a:t>
            </a:r>
            <a:r>
              <a:rPr sz="700" spc="50" dirty="0">
                <a:latin typeface="Arial Narrow"/>
                <a:cs typeface="Arial Narrow"/>
              </a:rPr>
              <a:t> </a:t>
            </a:r>
            <a:r>
              <a:rPr lang="en-GB" sz="700" spc="50" dirty="0">
                <a:latin typeface="Arial Narrow"/>
                <a:cs typeface="Arial Narrow"/>
              </a:rPr>
              <a:t> </a:t>
            </a:r>
            <a:r>
              <a:rPr sz="700" spc="-2" dirty="0">
                <a:latin typeface="Arial Narrow"/>
                <a:cs typeface="Arial Narrow"/>
              </a:rPr>
              <a:t>E</a:t>
            </a:r>
            <a:r>
              <a:rPr sz="700" dirty="0">
                <a:latin typeface="Arial Narrow"/>
                <a:cs typeface="Arial Narrow"/>
              </a:rPr>
              <a:t>th</a:t>
            </a:r>
            <a:r>
              <a:rPr lang="en-GB" sz="700" spc="45" dirty="0">
                <a:latin typeface="Arial Narrow"/>
                <a:cs typeface="Arial Narrow"/>
              </a:rPr>
              <a:t> </a:t>
            </a:r>
            <a:r>
              <a:rPr sz="700" spc="-3" dirty="0">
                <a:latin typeface="Arial Narrow"/>
                <a:cs typeface="Arial Narrow"/>
              </a:rPr>
              <a:t>S</a:t>
            </a:r>
            <a:r>
              <a:rPr sz="700" spc="3" dirty="0">
                <a:latin typeface="Arial Narrow"/>
                <a:cs typeface="Arial Narrow"/>
              </a:rPr>
              <a:t>w</a:t>
            </a:r>
            <a:r>
              <a:rPr sz="700" spc="-6" dirty="0">
                <a:latin typeface="Arial Narrow"/>
                <a:cs typeface="Arial Narrow"/>
              </a:rPr>
              <a:t>i</a:t>
            </a:r>
            <a:r>
              <a:rPr sz="700" dirty="0">
                <a:latin typeface="Arial Narrow"/>
                <a:cs typeface="Arial Narrow"/>
              </a:rPr>
              <a:t>t</a:t>
            </a:r>
            <a:r>
              <a:rPr sz="700" spc="3" dirty="0">
                <a:latin typeface="Arial Narrow"/>
                <a:cs typeface="Arial Narrow"/>
              </a:rPr>
              <a:t>ch</a:t>
            </a:r>
            <a:endParaRPr sz="700" dirty="0">
              <a:latin typeface="Arial Narrow"/>
              <a:cs typeface="Arial Narrow"/>
            </a:endParaRPr>
          </a:p>
        </p:txBody>
      </p:sp>
      <p:sp>
        <p:nvSpPr>
          <p:cNvPr id="496" name="object 127"/>
          <p:cNvSpPr txBox="1"/>
          <p:nvPr/>
        </p:nvSpPr>
        <p:spPr>
          <a:xfrm>
            <a:off x="7506833" y="6085864"/>
            <a:ext cx="42380" cy="2306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497" name="object 50"/>
          <p:cNvSpPr txBox="1"/>
          <p:nvPr/>
        </p:nvSpPr>
        <p:spPr>
          <a:xfrm>
            <a:off x="6829209" y="6179012"/>
            <a:ext cx="644917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8xProtectie  20 kV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498" name="Rounded Rectangle 497"/>
          <p:cNvSpPr/>
          <p:nvPr/>
        </p:nvSpPr>
        <p:spPr>
          <a:xfrm>
            <a:off x="6829209" y="4455257"/>
            <a:ext cx="644917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499" name="object 50"/>
          <p:cNvSpPr txBox="1"/>
          <p:nvPr/>
        </p:nvSpPr>
        <p:spPr>
          <a:xfrm>
            <a:off x="6943168" y="4650734"/>
            <a:ext cx="346234" cy="1466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TP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00" name="object 50"/>
          <p:cNvSpPr txBox="1"/>
          <p:nvPr/>
        </p:nvSpPr>
        <p:spPr>
          <a:xfrm>
            <a:off x="6858230" y="6361162"/>
            <a:ext cx="644917" cy="1954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Control &amp; protection</a:t>
            </a: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       Cubicle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01" name="object 10"/>
          <p:cNvSpPr/>
          <p:nvPr/>
        </p:nvSpPr>
        <p:spPr>
          <a:xfrm>
            <a:off x="7016694" y="4748472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502" name="Elbow Connector 375"/>
          <p:cNvCxnSpPr>
            <a:stCxn id="292" idx="0"/>
          </p:cNvCxnSpPr>
          <p:nvPr/>
        </p:nvCxnSpPr>
        <p:spPr>
          <a:xfrm rot="5400000" flipH="1" flipV="1">
            <a:off x="5779528" y="3975184"/>
            <a:ext cx="1319473" cy="227104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Elbow Connector 375"/>
          <p:cNvCxnSpPr>
            <a:stCxn id="501" idx="0"/>
          </p:cNvCxnSpPr>
          <p:nvPr/>
        </p:nvCxnSpPr>
        <p:spPr>
          <a:xfrm rot="5400000" flipH="1" flipV="1">
            <a:off x="6623216" y="3960674"/>
            <a:ext cx="1319473" cy="25612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 flipH="1">
            <a:off x="5723637" y="3282392"/>
            <a:ext cx="5067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 flipV="1">
            <a:off x="1994794" y="2256136"/>
            <a:ext cx="1" cy="195477"/>
          </a:xfrm>
          <a:prstGeom prst="line">
            <a:avLst/>
          </a:prstGeom>
          <a:ln w="19050">
            <a:solidFill>
              <a:srgbClr val="00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/>
          <p:nvPr/>
        </p:nvCxnSpPr>
        <p:spPr>
          <a:xfrm flipV="1">
            <a:off x="2086925" y="2256136"/>
            <a:ext cx="1" cy="195477"/>
          </a:xfrm>
          <a:prstGeom prst="line">
            <a:avLst/>
          </a:prstGeom>
          <a:ln w="1905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 flipV="1">
            <a:off x="2040859" y="2256136"/>
            <a:ext cx="1" cy="195477"/>
          </a:xfrm>
          <a:prstGeom prst="line">
            <a:avLst/>
          </a:prstGeom>
          <a:ln w="1905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object 377"/>
          <p:cNvSpPr txBox="1"/>
          <p:nvPr/>
        </p:nvSpPr>
        <p:spPr>
          <a:xfrm>
            <a:off x="1577744" y="2305005"/>
            <a:ext cx="412128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r>
              <a:rPr lang="en-GB" sz="700" spc="-2" dirty="0">
                <a:latin typeface="Arial Narrow"/>
                <a:cs typeface="Arial Narrow"/>
              </a:rPr>
              <a:t>  I / O </a:t>
            </a: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  <a:p>
            <a:pPr marL="4145" marR="4145" indent="1824" algn="ctr">
              <a:lnSpc>
                <a:spcPts val="391"/>
              </a:lnSpc>
              <a:spcBef>
                <a:spcPts val="34"/>
              </a:spcBef>
            </a:pPr>
            <a:endParaRPr lang="en-GB" sz="700" spc="-2" dirty="0">
              <a:latin typeface="Arial Narrow"/>
              <a:cs typeface="Arial Narrow"/>
            </a:endParaRPr>
          </a:p>
        </p:txBody>
      </p:sp>
      <p:cxnSp>
        <p:nvCxnSpPr>
          <p:cNvPr id="514" name="Straight Connector 513"/>
          <p:cNvCxnSpPr/>
          <p:nvPr/>
        </p:nvCxnSpPr>
        <p:spPr>
          <a:xfrm flipH="1">
            <a:off x="6967406" y="3282392"/>
            <a:ext cx="2303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 flipH="1">
            <a:off x="7980847" y="3282392"/>
            <a:ext cx="2303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object 127"/>
          <p:cNvSpPr txBox="1"/>
          <p:nvPr/>
        </p:nvSpPr>
        <p:spPr>
          <a:xfrm>
            <a:off x="8336011" y="6085864"/>
            <a:ext cx="42380" cy="2306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740">
              <a:lnSpc>
                <a:spcPts val="620"/>
              </a:lnSpc>
            </a:pPr>
            <a:endParaRPr sz="600" dirty="0"/>
          </a:p>
        </p:txBody>
      </p:sp>
      <p:sp>
        <p:nvSpPr>
          <p:cNvPr id="518" name="object 50"/>
          <p:cNvSpPr txBox="1"/>
          <p:nvPr/>
        </p:nvSpPr>
        <p:spPr>
          <a:xfrm>
            <a:off x="7658388" y="6179012"/>
            <a:ext cx="644917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16xProtectie 10 kV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20" name="Rounded Rectangle 519"/>
          <p:cNvSpPr/>
          <p:nvPr/>
        </p:nvSpPr>
        <p:spPr>
          <a:xfrm>
            <a:off x="7658388" y="4455257"/>
            <a:ext cx="644917" cy="2052513"/>
          </a:xfrm>
          <a:prstGeom prst="round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65" tIns="28333" rIns="56665" bIns="28333" rtlCol="0" anchor="ctr"/>
          <a:lstStyle/>
          <a:p>
            <a:pPr algn="ctr"/>
            <a:endParaRPr lang="en-GB"/>
          </a:p>
        </p:txBody>
      </p:sp>
      <p:sp>
        <p:nvSpPr>
          <p:cNvPr id="521" name="object 50"/>
          <p:cNvSpPr txBox="1"/>
          <p:nvPr/>
        </p:nvSpPr>
        <p:spPr>
          <a:xfrm>
            <a:off x="7772347" y="4650734"/>
            <a:ext cx="346234" cy="1466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TP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22" name="object 50"/>
          <p:cNvSpPr txBox="1"/>
          <p:nvPr/>
        </p:nvSpPr>
        <p:spPr>
          <a:xfrm>
            <a:off x="7687409" y="6361162"/>
            <a:ext cx="644917" cy="1954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Control &amp; protection</a:t>
            </a:r>
          </a:p>
          <a:p>
            <a:pPr marL="74609">
              <a:lnSpc>
                <a:spcPts val="502"/>
              </a:lnSpc>
              <a:spcBef>
                <a:spcPts val="25"/>
              </a:spcBef>
            </a:pPr>
            <a:r>
              <a:rPr lang="en-GB" sz="500" dirty="0">
                <a:latin typeface="Arial Narrow"/>
                <a:cs typeface="Arial Narrow"/>
              </a:rPr>
              <a:t>            Cubicle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23" name="object 10"/>
          <p:cNvSpPr/>
          <p:nvPr/>
        </p:nvSpPr>
        <p:spPr>
          <a:xfrm>
            <a:off x="7845873" y="4748472"/>
            <a:ext cx="276393" cy="3420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524" name="Elbow Connector 375"/>
          <p:cNvCxnSpPr>
            <a:stCxn id="523" idx="0"/>
            <a:endCxn id="494" idx="2"/>
          </p:cNvCxnSpPr>
          <p:nvPr/>
        </p:nvCxnSpPr>
        <p:spPr>
          <a:xfrm rot="5400000" flipH="1" flipV="1">
            <a:off x="7610631" y="3802439"/>
            <a:ext cx="1319473" cy="57259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" name="Rectangle 528"/>
          <p:cNvSpPr/>
          <p:nvPr/>
        </p:nvSpPr>
        <p:spPr>
          <a:xfrm rot="16200000">
            <a:off x="6253984" y="2074669"/>
            <a:ext cx="1075126" cy="167455"/>
          </a:xfrm>
          <a:prstGeom prst="rect">
            <a:avLst/>
          </a:prstGeom>
        </p:spPr>
        <p:txBody>
          <a:bodyPr wrap="square" lIns="56665" tIns="28333" rIns="56665" bIns="28333">
            <a:spAutoFit/>
          </a:bodyPr>
          <a:lstStyle/>
          <a:p>
            <a:r>
              <a:rPr lang="en-GB" sz="700" dirty="0"/>
              <a:t>I E C   60870 – 5- 104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6450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92896"/>
            <a:ext cx="403244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115" y="4581128"/>
            <a:ext cx="439288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12"/>
          <p:cNvSpPr txBox="1">
            <a:spLocks/>
          </p:cNvSpPr>
          <p:nvPr/>
        </p:nvSpPr>
        <p:spPr bwMode="auto">
          <a:xfrm>
            <a:off x="5148064" y="908720"/>
            <a:ext cx="453650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 smtClean="0"/>
              <a:t>Schema </a:t>
            </a:r>
            <a:r>
              <a:rPr lang="en-US" dirty="0" err="1" smtClean="0"/>
              <a:t>sinoptica</a:t>
            </a:r>
            <a:r>
              <a:rPr lang="en-US" dirty="0" smtClean="0"/>
              <a:t> </a:t>
            </a:r>
            <a:r>
              <a:rPr lang="en-US" dirty="0" err="1" smtClean="0"/>
              <a:t>animata</a:t>
            </a:r>
            <a:endParaRPr lang="en-US" dirty="0" smtClean="0"/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GB" dirty="0" err="1" smtClean="0"/>
              <a:t>Comanda</a:t>
            </a:r>
            <a:r>
              <a:rPr lang="en-GB" dirty="0" smtClean="0"/>
              <a:t> </a:t>
            </a:r>
            <a:r>
              <a:rPr lang="en-GB" dirty="0" err="1" smtClean="0"/>
              <a:t>securizata</a:t>
            </a:r>
            <a:endParaRPr lang="en-US" dirty="0" smtClean="0"/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GB" dirty="0" err="1" smtClean="0"/>
              <a:t>Comunicatie</a:t>
            </a:r>
            <a:r>
              <a:rPr lang="en-GB" dirty="0" smtClean="0"/>
              <a:t> </a:t>
            </a:r>
            <a:r>
              <a:rPr lang="en-GB" dirty="0" err="1" smtClean="0"/>
              <a:t>prin</a:t>
            </a:r>
            <a:r>
              <a:rPr lang="en-GB" dirty="0" smtClean="0"/>
              <a:t> </a:t>
            </a:r>
            <a:r>
              <a:rPr lang="en-GB" dirty="0" err="1" smtClean="0"/>
              <a:t>aproape</a:t>
            </a:r>
            <a:r>
              <a:rPr lang="en-GB" dirty="0" smtClean="0"/>
              <a:t> </a:t>
            </a:r>
            <a:r>
              <a:rPr lang="en-GB" dirty="0" err="1" smtClean="0"/>
              <a:t>orice</a:t>
            </a:r>
            <a:r>
              <a:rPr lang="en-GB" dirty="0" smtClean="0"/>
              <a:t> protocol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dirty="0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 bwMode="auto">
          <a:xfrm>
            <a:off x="35496" y="3311811"/>
            <a:ext cx="4536504" cy="83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 err="1" smtClean="0"/>
              <a:t>Testare</a:t>
            </a:r>
            <a:r>
              <a:rPr lang="en-US" dirty="0" smtClean="0"/>
              <a:t> on-line a </a:t>
            </a:r>
            <a:r>
              <a:rPr lang="en-US" dirty="0" err="1" smtClean="0"/>
              <a:t>starii</a:t>
            </a:r>
            <a:r>
              <a:rPr lang="en-US" dirty="0" smtClean="0"/>
              <a:t> </a:t>
            </a:r>
            <a:r>
              <a:rPr lang="en-US" dirty="0" err="1" smtClean="0"/>
              <a:t>echipa</a:t>
            </a:r>
            <a:r>
              <a:rPr lang="en-US" dirty="0" smtClean="0"/>
              <a:t>-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dirty="0" err="1" smtClean="0"/>
              <a:t>mentelor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conexiunilor</a:t>
            </a:r>
            <a:endParaRPr lang="en-US" dirty="0" smtClean="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GB" dirty="0" smtClean="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dirty="0"/>
          </a:p>
        </p:txBody>
      </p:sp>
      <p:sp>
        <p:nvSpPr>
          <p:cNvPr id="11" name="Content Placeholder 12"/>
          <p:cNvSpPr txBox="1">
            <a:spLocks/>
          </p:cNvSpPr>
          <p:nvPr/>
        </p:nvSpPr>
        <p:spPr bwMode="auto">
          <a:xfrm>
            <a:off x="187896" y="5472051"/>
            <a:ext cx="4536504" cy="83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dirty="0" err="1" smtClean="0"/>
              <a:t>Liste</a:t>
            </a:r>
            <a:r>
              <a:rPr lang="en-US" dirty="0" smtClean="0"/>
              <a:t> de </a:t>
            </a:r>
            <a:r>
              <a:rPr lang="en-US" dirty="0" err="1" smtClean="0"/>
              <a:t>alarme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evenimente</a:t>
            </a:r>
            <a:r>
              <a:rPr lang="en-US" dirty="0" smtClean="0"/>
              <a:t> </a:t>
            </a:r>
            <a:r>
              <a:rPr lang="en-US" dirty="0" err="1" smtClean="0"/>
              <a:t>personalizate</a:t>
            </a:r>
            <a:r>
              <a:rPr lang="en-US" dirty="0" smtClean="0"/>
              <a:t>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GB" dirty="0" smtClean="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dirty="0"/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467544" y="44624"/>
            <a:ext cx="8229600" cy="8367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Sisteme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SCADA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ptr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statii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electrice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transformare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IT/MT (cont)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048000" cy="2286001"/>
          </a:xfrm>
          <a:prstGeom prst="rect">
            <a:avLst/>
          </a:prstGeom>
        </p:spPr>
      </p:pic>
      <p:pic>
        <p:nvPicPr>
          <p:cNvPr id="4" name="Picture 3" descr="120603 Arcte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76" y="764705"/>
            <a:ext cx="5305055" cy="3528391"/>
          </a:xfrm>
          <a:prstGeom prst="rect">
            <a:avLst/>
          </a:prstGeom>
        </p:spPr>
      </p:pic>
      <p:sp>
        <p:nvSpPr>
          <p:cNvPr id="6146" name="Title 1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 bwMode="auto">
          <a:xfrm>
            <a:off x="323528" y="1295587"/>
            <a:ext cx="4536504" cy="83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dirty="0" smtClean="0"/>
              <a:t>Gama AQ-210  </a:t>
            </a:r>
            <a:r>
              <a:rPr lang="en-US" sz="2000" dirty="0" err="1" smtClean="0"/>
              <a:t>Ptr</a:t>
            </a:r>
            <a:r>
              <a:rPr lang="en-US" sz="2000" dirty="0" smtClean="0"/>
              <a:t> </a:t>
            </a:r>
            <a:r>
              <a:rPr lang="en-US" sz="2000" dirty="0" err="1" smtClean="0"/>
              <a:t>aplicatii</a:t>
            </a:r>
            <a:r>
              <a:rPr lang="en-US" sz="2000" dirty="0" smtClean="0"/>
              <a:t> </a:t>
            </a:r>
            <a:r>
              <a:rPr lang="en-US" sz="2000" dirty="0" err="1" smtClean="0"/>
              <a:t>normale</a:t>
            </a:r>
            <a:endParaRPr lang="en-US" sz="2000" dirty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 bwMode="auto">
          <a:xfrm>
            <a:off x="306455" y="836637"/>
            <a:ext cx="743389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cs typeface="Arial" charset="0"/>
              </a:rPr>
              <a:t>O </a:t>
            </a:r>
            <a:r>
              <a:rPr lang="en-US" sz="2000" dirty="0" err="1" smtClean="0">
                <a:cs typeface="Arial" charset="0"/>
              </a:rPr>
              <a:t>serie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completa</a:t>
            </a:r>
            <a:r>
              <a:rPr lang="en-US" sz="2000" dirty="0" smtClean="0">
                <a:cs typeface="Arial" charset="0"/>
              </a:rPr>
              <a:t> de </a:t>
            </a:r>
            <a:r>
              <a:rPr lang="en-US" sz="2000" dirty="0" err="1" smtClean="0">
                <a:cs typeface="Arial" charset="0"/>
              </a:rPr>
              <a:t>relee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protectie</a:t>
            </a:r>
            <a:r>
              <a:rPr lang="en-US" sz="2000" dirty="0" smtClean="0">
                <a:cs typeface="Arial" charset="0"/>
              </a:rPr>
              <a:t> IT </a:t>
            </a:r>
            <a:r>
              <a:rPr lang="en-US" sz="2000" dirty="0" err="1" smtClean="0">
                <a:cs typeface="Arial" charset="0"/>
              </a:rPr>
              <a:t>si</a:t>
            </a:r>
            <a:r>
              <a:rPr lang="en-US" sz="2000" dirty="0" smtClean="0">
                <a:cs typeface="Arial" charset="0"/>
              </a:rPr>
              <a:t> MT</a:t>
            </a:r>
            <a:endParaRPr lang="en-US" sz="2000" dirty="0">
              <a:cs typeface="Arial" charset="0"/>
            </a:endParaRPr>
          </a:p>
        </p:txBody>
      </p:sp>
      <p:sp>
        <p:nvSpPr>
          <p:cNvPr id="11" name="Title 12"/>
          <p:cNvSpPr txBox="1">
            <a:spLocks/>
          </p:cNvSpPr>
          <p:nvPr/>
        </p:nvSpPr>
        <p:spPr>
          <a:xfrm>
            <a:off x="5105400" y="1828800"/>
            <a:ext cx="3352800" cy="34794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Sisteme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SCADA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ptr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statii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electrice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de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transformare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IT/MT (cont)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dirty="0">
              <a:latin typeface="Arial" charset="0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2" name="Picture 11" descr="ipaHeaderLogo_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4724401"/>
            <a:ext cx="2895599" cy="2171700"/>
          </a:xfrm>
          <a:prstGeom prst="rect">
            <a:avLst/>
          </a:prstGeom>
        </p:spPr>
      </p:pic>
      <p:sp>
        <p:nvSpPr>
          <p:cNvPr id="8" name="Content Placeholder 12"/>
          <p:cNvSpPr txBox="1">
            <a:spLocks/>
          </p:cNvSpPr>
          <p:nvPr/>
        </p:nvSpPr>
        <p:spPr bwMode="auto">
          <a:xfrm>
            <a:off x="467544" y="4149080"/>
            <a:ext cx="427081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dirty="0" smtClean="0"/>
              <a:t>Gama AQ-250 </a:t>
            </a:r>
            <a:r>
              <a:rPr lang="en-US" sz="2000" dirty="0" err="1" smtClean="0"/>
              <a:t>Ptr</a:t>
            </a:r>
            <a:r>
              <a:rPr lang="en-US" sz="2000" dirty="0" smtClean="0"/>
              <a:t> </a:t>
            </a:r>
            <a:r>
              <a:rPr lang="en-US" sz="2000" dirty="0" err="1" smtClean="0"/>
              <a:t>aplicatii</a:t>
            </a:r>
            <a:r>
              <a:rPr lang="en-US" sz="2000" dirty="0" smtClean="0"/>
              <a:t> high end</a:t>
            </a:r>
            <a:endParaRPr lang="en-US" sz="2000" dirty="0"/>
          </a:p>
        </p:txBody>
      </p:sp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4716016" y="2492896"/>
            <a:ext cx="4906889" cy="3042717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1200" dirty="0" smtClean="0">
                <a:latin typeface="Arial" charset="0"/>
                <a:cs typeface="Arial" charset="0"/>
              </a:rPr>
              <a:t>       </a:t>
            </a:r>
            <a:r>
              <a:rPr lang="en-US" sz="1200" dirty="0" err="1" smtClean="0">
                <a:latin typeface="Arial" charset="0"/>
                <a:cs typeface="Arial" charset="0"/>
              </a:rPr>
              <a:t>Toate</a:t>
            </a:r>
            <a:r>
              <a:rPr lang="en-US" sz="1200" dirty="0" smtClean="0">
                <a:latin typeface="Arial" charset="0"/>
                <a:cs typeface="Arial" charset="0"/>
              </a:rPr>
              <a:t> </a:t>
            </a:r>
            <a:r>
              <a:rPr lang="en-US" sz="1200" dirty="0" err="1" smtClean="0">
                <a:latin typeface="Arial" charset="0"/>
                <a:cs typeface="Arial" charset="0"/>
              </a:rPr>
              <a:t>protocoalele</a:t>
            </a:r>
            <a:r>
              <a:rPr lang="en-US" sz="1200" dirty="0" smtClean="0">
                <a:latin typeface="Arial" charset="0"/>
                <a:cs typeface="Arial" charset="0"/>
              </a:rPr>
              <a:t> </a:t>
            </a:r>
            <a:r>
              <a:rPr lang="en-US" sz="1200" dirty="0" err="1" smtClean="0">
                <a:latin typeface="Arial" charset="0"/>
                <a:cs typeface="Arial" charset="0"/>
              </a:rPr>
              <a:t>incluse</a:t>
            </a:r>
            <a:r>
              <a:rPr lang="en-US" sz="1200" dirty="0" smtClean="0">
                <a:latin typeface="Arial" charset="0"/>
                <a:cs typeface="Arial" charset="0"/>
              </a:rPr>
              <a:t> in </a:t>
            </a:r>
            <a:r>
              <a:rPr lang="en-US" sz="1200" dirty="0" err="1" smtClean="0">
                <a:latin typeface="Arial" charset="0"/>
                <a:cs typeface="Arial" charset="0"/>
              </a:rPr>
              <a:t>livrare</a:t>
            </a:r>
            <a:r>
              <a:rPr lang="en-US" sz="1200" dirty="0" smtClean="0">
                <a:latin typeface="Arial" charset="0"/>
                <a:cs typeface="Arial" charset="0"/>
              </a:rPr>
              <a:t>:</a:t>
            </a:r>
            <a:endParaRPr lang="en-US" sz="1200" dirty="0">
              <a:latin typeface="Arial" charset="0"/>
              <a:cs typeface="Arial" charset="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IEC 61850 with Ed.1 and Ed.2 support (software selectable)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fi-FI" sz="1200" dirty="0">
                <a:latin typeface="Arial" charset="0"/>
                <a:cs typeface="Arial" charset="0"/>
              </a:rPr>
              <a:t>GOOSE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IEC 103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IEC 101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IEC 104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DNP 3 and DNP 3 over TCP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Modbus RTU/TCP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SPA  </a:t>
            </a:r>
          </a:p>
          <a:p>
            <a:pPr marL="363538" lvl="1" indent="-363538" eaLnBrk="1" hangingPunct="1">
              <a:buNone/>
            </a:pP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object 3653"/>
          <p:cNvSpPr/>
          <p:nvPr/>
        </p:nvSpPr>
        <p:spPr>
          <a:xfrm>
            <a:off x="3005773" y="3771085"/>
            <a:ext cx="0" cy="233596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5" name="object 3654"/>
          <p:cNvSpPr/>
          <p:nvPr/>
        </p:nvSpPr>
        <p:spPr>
          <a:xfrm>
            <a:off x="1784577" y="3998818"/>
            <a:ext cx="42202" cy="445748"/>
          </a:xfrm>
          <a:custGeom>
            <a:avLst/>
            <a:gdLst/>
            <a:ahLst/>
            <a:cxnLst/>
            <a:rect l="l" t="t" r="r" b="b"/>
            <a:pathLst>
              <a:path h="635507">
                <a:moveTo>
                  <a:pt x="0" y="63550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9" name="object 50"/>
          <p:cNvSpPr txBox="1"/>
          <p:nvPr/>
        </p:nvSpPr>
        <p:spPr>
          <a:xfrm>
            <a:off x="3255072" y="6148105"/>
            <a:ext cx="893671" cy="1981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 GRUP ELECTROGEN  G13</a:t>
            </a:r>
          </a:p>
        </p:txBody>
      </p:sp>
      <p:sp>
        <p:nvSpPr>
          <p:cNvPr id="9158" name="object 50"/>
          <p:cNvSpPr txBox="1"/>
          <p:nvPr/>
        </p:nvSpPr>
        <p:spPr>
          <a:xfrm>
            <a:off x="2215371" y="6150760"/>
            <a:ext cx="851346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GRUP ELECTROGEN G12</a:t>
            </a:r>
          </a:p>
        </p:txBody>
      </p:sp>
      <p:sp>
        <p:nvSpPr>
          <p:cNvPr id="9014" name="object 9014"/>
          <p:cNvSpPr/>
          <p:nvPr/>
        </p:nvSpPr>
        <p:spPr>
          <a:xfrm>
            <a:off x="281000" y="643447"/>
            <a:ext cx="8518430" cy="0"/>
          </a:xfrm>
          <a:custGeom>
            <a:avLst/>
            <a:gdLst/>
            <a:ahLst/>
            <a:cxnLst/>
            <a:rect l="l" t="t" r="r" b="b"/>
            <a:pathLst>
              <a:path w="14090903">
                <a:moveTo>
                  <a:pt x="1409090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5" name="object 336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4" name="object 336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3" name="object 336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2" name="object 336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1" name="object 336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0" name="object 336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9" name="object 335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8" name="object 335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3" name="object 331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2" name="object 331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1" name="object 331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0" name="object 331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9" name="object 330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8" name="object 330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7" name="object 330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6" name="object 330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9140315" y="6857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3" name="object 1113"/>
          <p:cNvSpPr txBox="1"/>
          <p:nvPr/>
        </p:nvSpPr>
        <p:spPr>
          <a:xfrm>
            <a:off x="4289378" y="1224353"/>
            <a:ext cx="1206916" cy="109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1112" name="object 1112"/>
          <p:cNvSpPr txBox="1"/>
          <p:nvPr/>
        </p:nvSpPr>
        <p:spPr>
          <a:xfrm>
            <a:off x="5666977" y="1741380"/>
            <a:ext cx="279156" cy="109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896" name="object 896"/>
          <p:cNvSpPr txBox="1"/>
          <p:nvPr/>
        </p:nvSpPr>
        <p:spPr>
          <a:xfrm>
            <a:off x="7599976" y="3368183"/>
            <a:ext cx="497507" cy="557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422"/>
              </a:lnSpc>
              <a:spcBef>
                <a:spcPts val="22"/>
              </a:spcBef>
            </a:pPr>
            <a:endParaRPr sz="900"/>
          </a:p>
        </p:txBody>
      </p:sp>
      <p:sp>
        <p:nvSpPr>
          <p:cNvPr id="894" name="object 894"/>
          <p:cNvSpPr txBox="1"/>
          <p:nvPr/>
        </p:nvSpPr>
        <p:spPr>
          <a:xfrm>
            <a:off x="794630" y="3331263"/>
            <a:ext cx="561078" cy="1954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900"/>
          </a:p>
        </p:txBody>
      </p:sp>
      <p:sp>
        <p:nvSpPr>
          <p:cNvPr id="857" name="object 857"/>
          <p:cNvSpPr txBox="1"/>
          <p:nvPr/>
        </p:nvSpPr>
        <p:spPr>
          <a:xfrm>
            <a:off x="1536744" y="3459137"/>
            <a:ext cx="1447377" cy="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751" name="object 751"/>
          <p:cNvSpPr txBox="1"/>
          <p:nvPr/>
        </p:nvSpPr>
        <p:spPr>
          <a:xfrm>
            <a:off x="2697595" y="4148196"/>
            <a:ext cx="46065" cy="10384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104" name="object 104"/>
          <p:cNvSpPr txBox="1"/>
          <p:nvPr/>
        </p:nvSpPr>
        <p:spPr>
          <a:xfrm>
            <a:off x="386950" y="5790042"/>
            <a:ext cx="532517" cy="7682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9139" name="object 50"/>
          <p:cNvSpPr txBox="1"/>
          <p:nvPr/>
        </p:nvSpPr>
        <p:spPr>
          <a:xfrm>
            <a:off x="1158277" y="6156715"/>
            <a:ext cx="852674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 GRUP ELECTROGEN  G11 </a:t>
            </a:r>
          </a:p>
        </p:txBody>
      </p:sp>
      <p:sp>
        <p:nvSpPr>
          <p:cNvPr id="9146" name="Rounded Rectangle 9145"/>
          <p:cNvSpPr/>
          <p:nvPr/>
        </p:nvSpPr>
        <p:spPr>
          <a:xfrm>
            <a:off x="3166542" y="4444567"/>
            <a:ext cx="1053766" cy="1978907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9147" name="Rounded Rectangle 9146"/>
          <p:cNvSpPr/>
          <p:nvPr/>
        </p:nvSpPr>
        <p:spPr>
          <a:xfrm>
            <a:off x="2084464" y="4444566"/>
            <a:ext cx="1050293" cy="1977210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9148" name="Rounded Rectangle 9147"/>
          <p:cNvSpPr/>
          <p:nvPr/>
        </p:nvSpPr>
        <p:spPr>
          <a:xfrm>
            <a:off x="1049817" y="4444566"/>
            <a:ext cx="1007023" cy="1977210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9170" name="TextBox 9169"/>
          <p:cNvSpPr txBox="1"/>
          <p:nvPr/>
        </p:nvSpPr>
        <p:spPr>
          <a:xfrm>
            <a:off x="1890242" y="3771085"/>
            <a:ext cx="525446" cy="183052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800" dirty="0"/>
              <a:t>SWITCH 2</a:t>
            </a:r>
          </a:p>
        </p:txBody>
      </p:sp>
      <p:sp>
        <p:nvSpPr>
          <p:cNvPr id="2364" name="object 381"/>
          <p:cNvSpPr txBox="1"/>
          <p:nvPr/>
        </p:nvSpPr>
        <p:spPr>
          <a:xfrm>
            <a:off x="251520" y="148117"/>
            <a:ext cx="8892480" cy="4725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5621"/>
              </a:lnSpc>
              <a:spcBef>
                <a:spcPts val="219"/>
              </a:spcBef>
            </a:pPr>
            <a:r>
              <a:rPr lang="en-GB" sz="1100" b="1" spc="-3" dirty="0" smtClean="0">
                <a:latin typeface="Arial" pitchFamily="34" charset="0"/>
                <a:cs typeface="Arial Narrow"/>
              </a:rPr>
              <a:t>SISTEM   REDUNDANT CONDUCERE </a:t>
            </a:r>
            <a:r>
              <a:rPr lang="en-GB" sz="1100" b="1" spc="-3" dirty="0">
                <a:latin typeface="Arial" pitchFamily="34" charset="0"/>
                <a:cs typeface="Arial Narrow"/>
              </a:rPr>
              <a:t>INSTALATII ALIMENTARE DE </a:t>
            </a:r>
            <a:r>
              <a:rPr lang="en-GB" sz="1100" b="1" spc="-3" dirty="0" smtClean="0">
                <a:latin typeface="Arial" pitchFamily="34" charset="0"/>
                <a:cs typeface="Arial Narrow"/>
              </a:rPr>
              <a:t>REZERVA  IN CLADIREA </a:t>
            </a:r>
          </a:p>
          <a:p>
            <a:pPr algn="ctr">
              <a:lnSpc>
                <a:spcPct val="95621"/>
              </a:lnSpc>
              <a:spcBef>
                <a:spcPts val="219"/>
              </a:spcBef>
            </a:pPr>
            <a:r>
              <a:rPr lang="en-GB" sz="1100" b="1" spc="-3" dirty="0" smtClean="0">
                <a:latin typeface="Arial" pitchFamily="34" charset="0"/>
                <a:cs typeface="Arial Narrow"/>
              </a:rPr>
              <a:t>PARLAMENTULUI ROMANIEI</a:t>
            </a:r>
            <a:endParaRPr sz="1100" b="1" dirty="0">
              <a:latin typeface="Arial" pitchFamily="34" charset="0"/>
              <a:cs typeface="Arial Narrow"/>
            </a:endParaRPr>
          </a:p>
        </p:txBody>
      </p:sp>
      <p:pic>
        <p:nvPicPr>
          <p:cNvPr id="2370" name="Picture 236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4750" y="6361162"/>
            <a:ext cx="849250" cy="37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" name="object 3655"/>
          <p:cNvSpPr/>
          <p:nvPr/>
        </p:nvSpPr>
        <p:spPr>
          <a:xfrm flipV="1">
            <a:off x="1777049" y="3926823"/>
            <a:ext cx="1228724" cy="68927"/>
          </a:xfrm>
          <a:custGeom>
            <a:avLst/>
            <a:gdLst/>
            <a:ahLst/>
            <a:cxnLst/>
            <a:rect l="l" t="t" r="r" b="b"/>
            <a:pathLst>
              <a:path w="3076955">
                <a:moveTo>
                  <a:pt x="0" y="0"/>
                </a:moveTo>
                <a:lnTo>
                  <a:pt x="3076955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7" name="object 3653"/>
          <p:cNvSpPr/>
          <p:nvPr/>
        </p:nvSpPr>
        <p:spPr>
          <a:xfrm>
            <a:off x="3143970" y="3819955"/>
            <a:ext cx="0" cy="233596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8" name="object 3654"/>
          <p:cNvSpPr/>
          <p:nvPr/>
        </p:nvSpPr>
        <p:spPr>
          <a:xfrm>
            <a:off x="2786041" y="4047688"/>
            <a:ext cx="42202" cy="423549"/>
          </a:xfrm>
          <a:custGeom>
            <a:avLst/>
            <a:gdLst/>
            <a:ahLst/>
            <a:cxnLst/>
            <a:rect l="l" t="t" r="r" b="b"/>
            <a:pathLst>
              <a:path h="635507">
                <a:moveTo>
                  <a:pt x="0" y="63550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9" name="object 3655"/>
          <p:cNvSpPr/>
          <p:nvPr/>
        </p:nvSpPr>
        <p:spPr>
          <a:xfrm flipV="1">
            <a:off x="2787509" y="4011601"/>
            <a:ext cx="347248" cy="45719"/>
          </a:xfrm>
          <a:custGeom>
            <a:avLst/>
            <a:gdLst/>
            <a:ahLst/>
            <a:cxnLst/>
            <a:rect l="l" t="t" r="r" b="b"/>
            <a:pathLst>
              <a:path w="3076955">
                <a:moveTo>
                  <a:pt x="0" y="0"/>
                </a:moveTo>
                <a:lnTo>
                  <a:pt x="3076955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6" name="object 3653"/>
          <p:cNvSpPr/>
          <p:nvPr/>
        </p:nvSpPr>
        <p:spPr>
          <a:xfrm flipH="1">
            <a:off x="3249921" y="3803129"/>
            <a:ext cx="311866" cy="677251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6" name="object 1432"/>
          <p:cNvSpPr/>
          <p:nvPr/>
        </p:nvSpPr>
        <p:spPr>
          <a:xfrm>
            <a:off x="2084464" y="3620244"/>
            <a:ext cx="1842619" cy="195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6" name="object 872"/>
          <p:cNvSpPr txBox="1"/>
          <p:nvPr/>
        </p:nvSpPr>
        <p:spPr>
          <a:xfrm>
            <a:off x="1347417" y="4162041"/>
            <a:ext cx="271326" cy="2515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pic>
        <p:nvPicPr>
          <p:cNvPr id="1420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7684" y="4506424"/>
            <a:ext cx="514552" cy="33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0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6540" y="4534265"/>
            <a:ext cx="506720" cy="33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2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9123" y="4520431"/>
            <a:ext cx="486452" cy="3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1" name="object 1432"/>
          <p:cNvSpPr/>
          <p:nvPr/>
        </p:nvSpPr>
        <p:spPr>
          <a:xfrm>
            <a:off x="5502005" y="3621613"/>
            <a:ext cx="2088512" cy="195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0" name="TextBox 1489"/>
          <p:cNvSpPr txBox="1"/>
          <p:nvPr/>
        </p:nvSpPr>
        <p:spPr>
          <a:xfrm>
            <a:off x="2528381" y="3839044"/>
            <a:ext cx="361939" cy="136886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500" dirty="0"/>
              <a:t>Ethernet </a:t>
            </a:r>
          </a:p>
        </p:txBody>
      </p:sp>
      <p:sp>
        <p:nvSpPr>
          <p:cNvPr id="1491" name="TextBox 1490"/>
          <p:cNvSpPr txBox="1"/>
          <p:nvPr/>
        </p:nvSpPr>
        <p:spPr>
          <a:xfrm>
            <a:off x="6470047" y="3823116"/>
            <a:ext cx="361939" cy="136886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500" dirty="0"/>
              <a:t>Ethernet </a:t>
            </a:r>
          </a:p>
        </p:txBody>
      </p:sp>
      <p:sp>
        <p:nvSpPr>
          <p:cNvPr id="2132" name="object 1428"/>
          <p:cNvSpPr/>
          <p:nvPr/>
        </p:nvSpPr>
        <p:spPr>
          <a:xfrm flipH="1">
            <a:off x="2886004" y="2786205"/>
            <a:ext cx="27639" cy="838272"/>
          </a:xfrm>
          <a:custGeom>
            <a:avLst/>
            <a:gdLst/>
            <a:ahLst/>
            <a:cxnLst/>
            <a:rect l="l" t="t" r="r" b="b"/>
            <a:pathLst>
              <a:path h="774192">
                <a:moveTo>
                  <a:pt x="0" y="774192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5" name="object 1433"/>
          <p:cNvSpPr/>
          <p:nvPr/>
        </p:nvSpPr>
        <p:spPr>
          <a:xfrm>
            <a:off x="7088367" y="2892194"/>
            <a:ext cx="49110" cy="738230"/>
          </a:xfrm>
          <a:custGeom>
            <a:avLst/>
            <a:gdLst/>
            <a:ahLst/>
            <a:cxnLst/>
            <a:rect l="l" t="t" r="r" b="b"/>
            <a:pathLst>
              <a:path h="658368">
                <a:moveTo>
                  <a:pt x="0" y="0"/>
                </a:moveTo>
                <a:lnTo>
                  <a:pt x="0" y="65836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136" name="object 1434"/>
          <p:cNvSpPr/>
          <p:nvPr/>
        </p:nvSpPr>
        <p:spPr>
          <a:xfrm>
            <a:off x="7113524" y="2900013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9143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137" name="object 1435"/>
          <p:cNvSpPr/>
          <p:nvPr/>
        </p:nvSpPr>
        <p:spPr>
          <a:xfrm>
            <a:off x="5944101" y="2905877"/>
            <a:ext cx="1144266" cy="0"/>
          </a:xfrm>
          <a:custGeom>
            <a:avLst/>
            <a:gdLst/>
            <a:ahLst/>
            <a:cxnLst/>
            <a:rect l="l" t="t" r="r" b="b"/>
            <a:pathLst>
              <a:path w="1892807">
                <a:moveTo>
                  <a:pt x="189280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146" name="object 1557"/>
          <p:cNvSpPr/>
          <p:nvPr/>
        </p:nvSpPr>
        <p:spPr>
          <a:xfrm>
            <a:off x="1428952" y="881278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0"/>
                </a:moveTo>
                <a:lnTo>
                  <a:pt x="0" y="9143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9" name="object 1560"/>
          <p:cNvSpPr/>
          <p:nvPr/>
        </p:nvSpPr>
        <p:spPr>
          <a:xfrm>
            <a:off x="1553329" y="1802954"/>
            <a:ext cx="304032" cy="0"/>
          </a:xfrm>
          <a:custGeom>
            <a:avLst/>
            <a:gdLst/>
            <a:ahLst/>
            <a:cxnLst/>
            <a:rect l="l" t="t" r="r" b="b"/>
            <a:pathLst>
              <a:path w="502919">
                <a:moveTo>
                  <a:pt x="50291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0" name="object 1561"/>
          <p:cNvSpPr/>
          <p:nvPr/>
        </p:nvSpPr>
        <p:spPr>
          <a:xfrm>
            <a:off x="1907111" y="1802954"/>
            <a:ext cx="775743" cy="0"/>
          </a:xfrm>
          <a:custGeom>
            <a:avLst/>
            <a:gdLst/>
            <a:ahLst/>
            <a:cxnLst/>
            <a:rect l="l" t="t" r="r" b="b"/>
            <a:pathLst>
              <a:path w="1283207">
                <a:moveTo>
                  <a:pt x="0" y="0"/>
                </a:moveTo>
                <a:lnTo>
                  <a:pt x="1283208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2" name="object 1563"/>
          <p:cNvSpPr/>
          <p:nvPr/>
        </p:nvSpPr>
        <p:spPr>
          <a:xfrm>
            <a:off x="1553328" y="1802954"/>
            <a:ext cx="2008458" cy="45719"/>
          </a:xfrm>
          <a:custGeom>
            <a:avLst/>
            <a:gdLst/>
            <a:ahLst/>
            <a:cxnLst/>
            <a:rect l="l" t="t" r="r" b="b"/>
            <a:pathLst>
              <a:path w="1868424">
                <a:moveTo>
                  <a:pt x="0" y="0"/>
                </a:moveTo>
                <a:lnTo>
                  <a:pt x="1868424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0" name="object 1723"/>
          <p:cNvSpPr/>
          <p:nvPr/>
        </p:nvSpPr>
        <p:spPr>
          <a:xfrm flipV="1">
            <a:off x="2913642" y="2744830"/>
            <a:ext cx="378198" cy="29321"/>
          </a:xfrm>
          <a:custGeom>
            <a:avLst/>
            <a:gdLst/>
            <a:ahLst/>
            <a:cxnLst/>
            <a:rect l="l" t="t" r="r" b="b"/>
            <a:pathLst>
              <a:path w="1274064">
                <a:moveTo>
                  <a:pt x="0" y="0"/>
                </a:moveTo>
                <a:lnTo>
                  <a:pt x="1274064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1" name="object 1724"/>
          <p:cNvSpPr/>
          <p:nvPr/>
        </p:nvSpPr>
        <p:spPr>
          <a:xfrm>
            <a:off x="3301514" y="2467578"/>
            <a:ext cx="0" cy="309831"/>
          </a:xfrm>
          <a:custGeom>
            <a:avLst/>
            <a:gdLst/>
            <a:ahLst/>
            <a:cxnLst/>
            <a:rect l="l" t="t" r="r" b="b"/>
            <a:pathLst>
              <a:path h="483107">
                <a:moveTo>
                  <a:pt x="0" y="0"/>
                </a:moveTo>
                <a:lnTo>
                  <a:pt x="0" y="483107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3" name="object 1726"/>
          <p:cNvSpPr/>
          <p:nvPr/>
        </p:nvSpPr>
        <p:spPr>
          <a:xfrm>
            <a:off x="3343434" y="1822501"/>
            <a:ext cx="0" cy="380204"/>
          </a:xfrm>
          <a:custGeom>
            <a:avLst/>
            <a:gdLst/>
            <a:ahLst/>
            <a:cxnLst/>
            <a:rect l="l" t="t" r="r" b="b"/>
            <a:pathLst>
              <a:path h="592836">
                <a:moveTo>
                  <a:pt x="0" y="0"/>
                </a:moveTo>
                <a:lnTo>
                  <a:pt x="0" y="592836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5" name="object 1728"/>
          <p:cNvSpPr/>
          <p:nvPr/>
        </p:nvSpPr>
        <p:spPr>
          <a:xfrm>
            <a:off x="3426352" y="1910466"/>
            <a:ext cx="0" cy="292239"/>
          </a:xfrm>
          <a:custGeom>
            <a:avLst/>
            <a:gdLst/>
            <a:ahLst/>
            <a:cxnLst/>
            <a:rect l="l" t="t" r="r" b="b"/>
            <a:pathLst>
              <a:path h="455676">
                <a:moveTo>
                  <a:pt x="0" y="0"/>
                </a:moveTo>
                <a:lnTo>
                  <a:pt x="0" y="455676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6" name="object 1729"/>
          <p:cNvSpPr/>
          <p:nvPr/>
        </p:nvSpPr>
        <p:spPr>
          <a:xfrm>
            <a:off x="3426352" y="1910466"/>
            <a:ext cx="0" cy="292239"/>
          </a:xfrm>
          <a:custGeom>
            <a:avLst/>
            <a:gdLst/>
            <a:ahLst/>
            <a:cxnLst/>
            <a:rect l="l" t="t" r="r" b="b"/>
            <a:pathLst>
              <a:path h="455676">
                <a:moveTo>
                  <a:pt x="0" y="0"/>
                </a:moveTo>
                <a:lnTo>
                  <a:pt x="0" y="455676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7" name="object 1730"/>
          <p:cNvSpPr/>
          <p:nvPr/>
        </p:nvSpPr>
        <p:spPr>
          <a:xfrm>
            <a:off x="3408847" y="1872350"/>
            <a:ext cx="35931" cy="38117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8" name="object 1731"/>
          <p:cNvSpPr/>
          <p:nvPr/>
        </p:nvSpPr>
        <p:spPr>
          <a:xfrm>
            <a:off x="3156407" y="2203683"/>
            <a:ext cx="623727" cy="2638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9" name="object 1732"/>
          <p:cNvSpPr/>
          <p:nvPr/>
        </p:nvSpPr>
        <p:spPr>
          <a:xfrm>
            <a:off x="3510190" y="2414798"/>
            <a:ext cx="234934" cy="37140"/>
          </a:xfrm>
          <a:custGeom>
            <a:avLst/>
            <a:gdLst/>
            <a:ahLst/>
            <a:cxnLst/>
            <a:rect l="l" t="t" r="r" b="b"/>
            <a:pathLst>
              <a:path w="388620" h="57911">
                <a:moveTo>
                  <a:pt x="3048" y="57911"/>
                </a:moveTo>
                <a:lnTo>
                  <a:pt x="385572" y="57911"/>
                </a:lnTo>
                <a:lnTo>
                  <a:pt x="388620" y="56387"/>
                </a:lnTo>
                <a:lnTo>
                  <a:pt x="388620" y="3048"/>
                </a:lnTo>
                <a:lnTo>
                  <a:pt x="387096" y="0"/>
                </a:lnTo>
                <a:lnTo>
                  <a:pt x="3048" y="0"/>
                </a:lnTo>
                <a:lnTo>
                  <a:pt x="0" y="1524"/>
                </a:lnTo>
                <a:lnTo>
                  <a:pt x="0" y="54863"/>
                </a:lnTo>
                <a:lnTo>
                  <a:pt x="1524" y="57911"/>
                </a:lnTo>
                <a:lnTo>
                  <a:pt x="3048" y="57911"/>
                </a:lnTo>
                <a:close/>
              </a:path>
            </a:pathLst>
          </a:custGeom>
          <a:solidFill>
            <a:srgbClr val="4444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0" name="object 1733"/>
          <p:cNvSpPr/>
          <p:nvPr/>
        </p:nvSpPr>
        <p:spPr>
          <a:xfrm>
            <a:off x="3176677" y="2202705"/>
            <a:ext cx="101344" cy="31276"/>
          </a:xfrm>
          <a:custGeom>
            <a:avLst/>
            <a:gdLst/>
            <a:ahLst/>
            <a:cxnLst/>
            <a:rect l="l" t="t" r="r" b="b"/>
            <a:pathLst>
              <a:path w="167639" h="48767">
                <a:moveTo>
                  <a:pt x="0" y="0"/>
                </a:moveTo>
                <a:lnTo>
                  <a:pt x="0" y="48767"/>
                </a:lnTo>
                <a:lnTo>
                  <a:pt x="62484" y="48767"/>
                </a:lnTo>
                <a:lnTo>
                  <a:pt x="1676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1" name="object 1734"/>
          <p:cNvSpPr/>
          <p:nvPr/>
        </p:nvSpPr>
        <p:spPr>
          <a:xfrm>
            <a:off x="3682476" y="2202705"/>
            <a:ext cx="118849" cy="31276"/>
          </a:xfrm>
          <a:custGeom>
            <a:avLst/>
            <a:gdLst/>
            <a:ahLst/>
            <a:cxnLst/>
            <a:rect l="l" t="t" r="r" b="b"/>
            <a:pathLst>
              <a:path w="196596" h="48767">
                <a:moveTo>
                  <a:pt x="196596" y="0"/>
                </a:moveTo>
                <a:lnTo>
                  <a:pt x="0" y="0"/>
                </a:lnTo>
                <a:lnTo>
                  <a:pt x="123444" y="48767"/>
                </a:lnTo>
                <a:lnTo>
                  <a:pt x="196596" y="48767"/>
                </a:lnTo>
                <a:lnTo>
                  <a:pt x="196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0" name="object 1741"/>
          <p:cNvSpPr/>
          <p:nvPr/>
        </p:nvSpPr>
        <p:spPr>
          <a:xfrm>
            <a:off x="3472644" y="1279087"/>
            <a:ext cx="56200" cy="44959"/>
          </a:xfrm>
          <a:custGeom>
            <a:avLst/>
            <a:gdLst/>
            <a:ahLst/>
            <a:cxnLst/>
            <a:rect l="l" t="t" r="r" b="b"/>
            <a:pathLst>
              <a:path w="92963" h="70103">
                <a:moveTo>
                  <a:pt x="0" y="70103"/>
                </a:moveTo>
                <a:lnTo>
                  <a:pt x="92963" y="70103"/>
                </a:lnTo>
                <a:lnTo>
                  <a:pt x="9296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6" name="object 1744"/>
          <p:cNvSpPr/>
          <p:nvPr/>
        </p:nvSpPr>
        <p:spPr>
          <a:xfrm>
            <a:off x="3230352" y="1785709"/>
            <a:ext cx="45144" cy="38117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7" name="object 1745"/>
          <p:cNvSpPr/>
          <p:nvPr/>
        </p:nvSpPr>
        <p:spPr>
          <a:xfrm flipH="1">
            <a:off x="3143473" y="1418666"/>
            <a:ext cx="42202" cy="463446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8" name="object 1746"/>
          <p:cNvSpPr/>
          <p:nvPr/>
        </p:nvSpPr>
        <p:spPr>
          <a:xfrm flipH="1">
            <a:off x="3193366" y="1412987"/>
            <a:ext cx="61706" cy="382259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9" name="object 1747"/>
          <p:cNvSpPr/>
          <p:nvPr/>
        </p:nvSpPr>
        <p:spPr>
          <a:xfrm>
            <a:off x="3168614" y="1869811"/>
            <a:ext cx="35931" cy="38117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0" name="object 1820"/>
          <p:cNvSpPr/>
          <p:nvPr/>
        </p:nvSpPr>
        <p:spPr>
          <a:xfrm>
            <a:off x="5883241" y="1891895"/>
            <a:ext cx="765608" cy="0"/>
          </a:xfrm>
          <a:custGeom>
            <a:avLst/>
            <a:gdLst/>
            <a:ahLst/>
            <a:cxnLst/>
            <a:rect l="l" t="t" r="r" b="b"/>
            <a:pathLst>
              <a:path w="1266444">
                <a:moveTo>
                  <a:pt x="1266444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4" name="object 1821"/>
          <p:cNvSpPr/>
          <p:nvPr/>
        </p:nvSpPr>
        <p:spPr>
          <a:xfrm>
            <a:off x="5861373" y="1891895"/>
            <a:ext cx="4606" cy="0"/>
          </a:xfrm>
          <a:custGeom>
            <a:avLst/>
            <a:gdLst/>
            <a:ahLst/>
            <a:cxnLst/>
            <a:rect l="l" t="t" r="r" b="b"/>
            <a:pathLst>
              <a:path w="7619">
                <a:moveTo>
                  <a:pt x="761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5" name="object 1822"/>
          <p:cNvSpPr/>
          <p:nvPr/>
        </p:nvSpPr>
        <p:spPr>
          <a:xfrm>
            <a:off x="5816229" y="1891895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6" name="object 1823"/>
          <p:cNvSpPr/>
          <p:nvPr/>
        </p:nvSpPr>
        <p:spPr>
          <a:xfrm>
            <a:off x="5400719" y="1891895"/>
            <a:ext cx="415511" cy="0"/>
          </a:xfrm>
          <a:custGeom>
            <a:avLst/>
            <a:gdLst/>
            <a:ahLst/>
            <a:cxnLst/>
            <a:rect l="l" t="t" r="r" b="b"/>
            <a:pathLst>
              <a:path w="68732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7" name="object 1824"/>
          <p:cNvSpPr/>
          <p:nvPr/>
        </p:nvSpPr>
        <p:spPr>
          <a:xfrm>
            <a:off x="5948068" y="2883397"/>
            <a:ext cx="5" cy="366"/>
          </a:xfrm>
          <a:custGeom>
            <a:avLst/>
            <a:gdLst/>
            <a:ahLst/>
            <a:cxnLst/>
            <a:rect l="l" t="t" r="r" b="b"/>
            <a:pathLst>
              <a:path w="8" h="570">
                <a:moveTo>
                  <a:pt x="8" y="57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8" name="object 1825"/>
          <p:cNvSpPr/>
          <p:nvPr/>
        </p:nvSpPr>
        <p:spPr>
          <a:xfrm rot="5400000" flipH="1">
            <a:off x="4223817" y="1351126"/>
            <a:ext cx="319168" cy="3276100"/>
          </a:xfrm>
          <a:custGeom>
            <a:avLst/>
            <a:gdLst/>
            <a:ahLst/>
            <a:cxnLst/>
            <a:rect l="l" t="t" r="r" b="b"/>
            <a:pathLst>
              <a:path h="601979">
                <a:moveTo>
                  <a:pt x="0" y="6019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9" name="object 1826"/>
          <p:cNvSpPr/>
          <p:nvPr/>
        </p:nvSpPr>
        <p:spPr>
          <a:xfrm flipH="1">
            <a:off x="4758565" y="1822502"/>
            <a:ext cx="1304890" cy="378249"/>
          </a:xfrm>
          <a:custGeom>
            <a:avLst/>
            <a:gdLst/>
            <a:ahLst/>
            <a:cxnLst/>
            <a:rect l="l" t="t" r="r" b="b"/>
            <a:pathLst>
              <a:path h="589788">
                <a:moveTo>
                  <a:pt x="0" y="0"/>
                </a:moveTo>
                <a:lnTo>
                  <a:pt x="0" y="589788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1" name="object 1828"/>
          <p:cNvSpPr/>
          <p:nvPr/>
        </p:nvSpPr>
        <p:spPr>
          <a:xfrm flipH="1" flipV="1">
            <a:off x="6051006" y="1773253"/>
            <a:ext cx="42202" cy="45719"/>
          </a:xfrm>
          <a:custGeom>
            <a:avLst/>
            <a:gdLst/>
            <a:ahLst/>
            <a:cxnLst/>
            <a:rect l="l" t="t" r="r" b="b"/>
            <a:pathLst>
              <a:path w="59435" h="59435">
                <a:moveTo>
                  <a:pt x="0" y="59435"/>
                </a:moveTo>
                <a:lnTo>
                  <a:pt x="59435" y="59435"/>
                </a:lnTo>
                <a:lnTo>
                  <a:pt x="59435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3" name="object 1830"/>
          <p:cNvSpPr/>
          <p:nvPr/>
        </p:nvSpPr>
        <p:spPr>
          <a:xfrm flipH="1">
            <a:off x="4842404" y="1908512"/>
            <a:ext cx="1346166" cy="292238"/>
          </a:xfrm>
          <a:custGeom>
            <a:avLst/>
            <a:gdLst/>
            <a:ahLst/>
            <a:cxnLst/>
            <a:rect l="l" t="t" r="r" b="b"/>
            <a:pathLst>
              <a:path h="455675">
                <a:moveTo>
                  <a:pt x="0" y="0"/>
                </a:moveTo>
                <a:lnTo>
                  <a:pt x="0" y="455675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7" name="object 1834"/>
          <p:cNvSpPr/>
          <p:nvPr/>
        </p:nvSpPr>
        <p:spPr>
          <a:xfrm>
            <a:off x="4384515" y="2200750"/>
            <a:ext cx="100422" cy="31276"/>
          </a:xfrm>
          <a:custGeom>
            <a:avLst/>
            <a:gdLst/>
            <a:ahLst/>
            <a:cxnLst/>
            <a:rect l="l" t="t" r="r" b="b"/>
            <a:pathLst>
              <a:path w="166115" h="48767">
                <a:moveTo>
                  <a:pt x="0" y="0"/>
                </a:moveTo>
                <a:lnTo>
                  <a:pt x="0" y="48767"/>
                </a:lnTo>
                <a:lnTo>
                  <a:pt x="60959" y="48767"/>
                </a:lnTo>
                <a:lnTo>
                  <a:pt x="166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8" name="object 1835"/>
          <p:cNvSpPr/>
          <p:nvPr/>
        </p:nvSpPr>
        <p:spPr>
          <a:xfrm>
            <a:off x="4519548" y="1655398"/>
            <a:ext cx="118849" cy="31276"/>
          </a:xfrm>
          <a:custGeom>
            <a:avLst/>
            <a:gdLst/>
            <a:ahLst/>
            <a:cxnLst/>
            <a:rect l="l" t="t" r="r" b="b"/>
            <a:pathLst>
              <a:path w="196596" h="48767">
                <a:moveTo>
                  <a:pt x="196596" y="0"/>
                </a:moveTo>
                <a:lnTo>
                  <a:pt x="0" y="0"/>
                </a:lnTo>
                <a:lnTo>
                  <a:pt x="123443" y="48767"/>
                </a:lnTo>
                <a:lnTo>
                  <a:pt x="196596" y="48767"/>
                </a:lnTo>
                <a:lnTo>
                  <a:pt x="196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9" name="object 1836"/>
          <p:cNvSpPr/>
          <p:nvPr/>
        </p:nvSpPr>
        <p:spPr>
          <a:xfrm>
            <a:off x="5358338" y="1802954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0" name="object 1837"/>
          <p:cNvSpPr/>
          <p:nvPr/>
        </p:nvSpPr>
        <p:spPr>
          <a:xfrm>
            <a:off x="4575225" y="1802954"/>
            <a:ext cx="783114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1295400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1" name="object 1838"/>
          <p:cNvSpPr/>
          <p:nvPr/>
        </p:nvSpPr>
        <p:spPr>
          <a:xfrm>
            <a:off x="4571539" y="1802954"/>
            <a:ext cx="3685" cy="0"/>
          </a:xfrm>
          <a:custGeom>
            <a:avLst/>
            <a:gdLst/>
            <a:ahLst/>
            <a:cxnLst/>
            <a:rect l="l" t="t" r="r" b="b"/>
            <a:pathLst>
              <a:path w="6095">
                <a:moveTo>
                  <a:pt x="6095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2" name="object 1839"/>
          <p:cNvSpPr/>
          <p:nvPr/>
        </p:nvSpPr>
        <p:spPr>
          <a:xfrm>
            <a:off x="5865980" y="1802954"/>
            <a:ext cx="373131" cy="0"/>
          </a:xfrm>
          <a:custGeom>
            <a:avLst/>
            <a:gdLst/>
            <a:ahLst/>
            <a:cxnLst/>
            <a:rect l="l" t="t" r="r" b="b"/>
            <a:pathLst>
              <a:path w="617220">
                <a:moveTo>
                  <a:pt x="0" y="0"/>
                </a:moveTo>
                <a:lnTo>
                  <a:pt x="61722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3" name="object 1840"/>
          <p:cNvSpPr/>
          <p:nvPr/>
        </p:nvSpPr>
        <p:spPr>
          <a:xfrm>
            <a:off x="5861373" y="1802954"/>
            <a:ext cx="4606" cy="0"/>
          </a:xfrm>
          <a:custGeom>
            <a:avLst/>
            <a:gdLst/>
            <a:ahLst/>
            <a:cxnLst/>
            <a:rect l="l" t="t" r="r" b="b"/>
            <a:pathLst>
              <a:path w="7619">
                <a:moveTo>
                  <a:pt x="761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4" name="object 1841"/>
          <p:cNvSpPr/>
          <p:nvPr/>
        </p:nvSpPr>
        <p:spPr>
          <a:xfrm>
            <a:off x="5816229" y="1802954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5" name="object 1842"/>
          <p:cNvSpPr/>
          <p:nvPr/>
        </p:nvSpPr>
        <p:spPr>
          <a:xfrm>
            <a:off x="5408090" y="1802954"/>
            <a:ext cx="408139" cy="0"/>
          </a:xfrm>
          <a:custGeom>
            <a:avLst/>
            <a:gdLst/>
            <a:ahLst/>
            <a:cxnLst/>
            <a:rect l="l" t="t" r="r" b="b"/>
            <a:pathLst>
              <a:path w="675131">
                <a:moveTo>
                  <a:pt x="675131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6" name="object 1843"/>
          <p:cNvSpPr/>
          <p:nvPr/>
        </p:nvSpPr>
        <p:spPr>
          <a:xfrm>
            <a:off x="5403483" y="1802954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7620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7" name="object 1844"/>
          <p:cNvSpPr/>
          <p:nvPr/>
        </p:nvSpPr>
        <p:spPr>
          <a:xfrm>
            <a:off x="4525474" y="1802954"/>
            <a:ext cx="4606" cy="0"/>
          </a:xfrm>
          <a:custGeom>
            <a:avLst/>
            <a:gdLst/>
            <a:ahLst/>
            <a:cxnLst/>
            <a:rect l="l" t="t" r="r" b="b"/>
            <a:pathLst>
              <a:path w="7619">
                <a:moveTo>
                  <a:pt x="761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8" name="object 1845"/>
          <p:cNvSpPr/>
          <p:nvPr/>
        </p:nvSpPr>
        <p:spPr>
          <a:xfrm>
            <a:off x="4484936" y="1802954"/>
            <a:ext cx="40538" cy="0"/>
          </a:xfrm>
          <a:custGeom>
            <a:avLst/>
            <a:gdLst/>
            <a:ahLst/>
            <a:cxnLst/>
            <a:rect l="l" t="t" r="r" b="b"/>
            <a:pathLst>
              <a:path w="67056">
                <a:moveTo>
                  <a:pt x="0" y="0"/>
                </a:moveTo>
                <a:lnTo>
                  <a:pt x="67056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9" name="object 1846"/>
          <p:cNvSpPr/>
          <p:nvPr/>
        </p:nvSpPr>
        <p:spPr>
          <a:xfrm flipV="1">
            <a:off x="4477304" y="1757235"/>
            <a:ext cx="3252294" cy="45719"/>
          </a:xfrm>
          <a:custGeom>
            <a:avLst/>
            <a:gdLst/>
            <a:ahLst/>
            <a:cxnLst/>
            <a:rect l="l" t="t" r="r" b="b"/>
            <a:pathLst>
              <a:path w="2901696">
                <a:moveTo>
                  <a:pt x="0" y="0"/>
                </a:moveTo>
                <a:lnTo>
                  <a:pt x="2901696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0" name="object 1847"/>
          <p:cNvSpPr/>
          <p:nvPr/>
        </p:nvSpPr>
        <p:spPr>
          <a:xfrm>
            <a:off x="4783441" y="1891895"/>
            <a:ext cx="581346" cy="0"/>
          </a:xfrm>
          <a:custGeom>
            <a:avLst/>
            <a:gdLst/>
            <a:ahLst/>
            <a:cxnLst/>
            <a:rect l="l" t="t" r="r" b="b"/>
            <a:pathLst>
              <a:path w="961644">
                <a:moveTo>
                  <a:pt x="0" y="0"/>
                </a:moveTo>
                <a:lnTo>
                  <a:pt x="961644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1" name="object 1848"/>
          <p:cNvSpPr/>
          <p:nvPr/>
        </p:nvSpPr>
        <p:spPr>
          <a:xfrm>
            <a:off x="4779755" y="1891895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2" name="object 1849"/>
          <p:cNvSpPr/>
          <p:nvPr/>
        </p:nvSpPr>
        <p:spPr>
          <a:xfrm>
            <a:off x="4733690" y="1891895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7620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3" name="object 1850"/>
          <p:cNvSpPr/>
          <p:nvPr/>
        </p:nvSpPr>
        <p:spPr>
          <a:xfrm>
            <a:off x="4568775" y="1891895"/>
            <a:ext cx="164914" cy="0"/>
          </a:xfrm>
          <a:custGeom>
            <a:avLst/>
            <a:gdLst/>
            <a:ahLst/>
            <a:cxnLst/>
            <a:rect l="l" t="t" r="r" b="b"/>
            <a:pathLst>
              <a:path w="272796">
                <a:moveTo>
                  <a:pt x="0" y="0"/>
                </a:moveTo>
                <a:lnTo>
                  <a:pt x="272796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4" name="object 1851"/>
          <p:cNvSpPr/>
          <p:nvPr/>
        </p:nvSpPr>
        <p:spPr>
          <a:xfrm flipV="1">
            <a:off x="4325550" y="1846177"/>
            <a:ext cx="338120" cy="45719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5" name="object 1852"/>
          <p:cNvSpPr/>
          <p:nvPr/>
        </p:nvSpPr>
        <p:spPr>
          <a:xfrm>
            <a:off x="4321864" y="1891895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8" name="object 1855"/>
          <p:cNvSpPr/>
          <p:nvPr/>
        </p:nvSpPr>
        <p:spPr>
          <a:xfrm>
            <a:off x="3368309" y="1891894"/>
            <a:ext cx="333599" cy="45719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9" name="object 1856"/>
          <p:cNvSpPr/>
          <p:nvPr/>
        </p:nvSpPr>
        <p:spPr>
          <a:xfrm>
            <a:off x="3364624" y="1891895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0" name="object 1857"/>
          <p:cNvSpPr/>
          <p:nvPr/>
        </p:nvSpPr>
        <p:spPr>
          <a:xfrm>
            <a:off x="3318559" y="1891895"/>
            <a:ext cx="4606" cy="0"/>
          </a:xfrm>
          <a:custGeom>
            <a:avLst/>
            <a:gdLst/>
            <a:ahLst/>
            <a:cxnLst/>
            <a:rect l="l" t="t" r="r" b="b"/>
            <a:pathLst>
              <a:path w="7619">
                <a:moveTo>
                  <a:pt x="761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1" name="object 1858"/>
          <p:cNvSpPr/>
          <p:nvPr/>
        </p:nvSpPr>
        <p:spPr>
          <a:xfrm>
            <a:off x="1553330" y="1887010"/>
            <a:ext cx="1829191" cy="48445"/>
          </a:xfrm>
          <a:custGeom>
            <a:avLst/>
            <a:gdLst/>
            <a:ahLst/>
            <a:cxnLst/>
            <a:rect l="l" t="t" r="r" b="b"/>
            <a:pathLst>
              <a:path w="2334768">
                <a:moveTo>
                  <a:pt x="2334768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5" name="object 1862"/>
          <p:cNvSpPr/>
          <p:nvPr/>
        </p:nvSpPr>
        <p:spPr>
          <a:xfrm>
            <a:off x="5278875" y="1891407"/>
            <a:ext cx="2458355" cy="45719"/>
          </a:xfrm>
          <a:custGeom>
            <a:avLst/>
            <a:gdLst/>
            <a:ahLst/>
            <a:cxnLst/>
            <a:rect l="l" t="t" r="r" b="b"/>
            <a:pathLst>
              <a:path w="2036064">
                <a:moveTo>
                  <a:pt x="0" y="0"/>
                </a:moveTo>
                <a:lnTo>
                  <a:pt x="2036064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6" name="object 1863"/>
          <p:cNvSpPr/>
          <p:nvPr/>
        </p:nvSpPr>
        <p:spPr>
          <a:xfrm>
            <a:off x="4568775" y="1891895"/>
            <a:ext cx="796012" cy="0"/>
          </a:xfrm>
          <a:custGeom>
            <a:avLst/>
            <a:gdLst/>
            <a:ahLst/>
            <a:cxnLst/>
            <a:rect l="l" t="t" r="r" b="b"/>
            <a:pathLst>
              <a:path w="1316736">
                <a:moveTo>
                  <a:pt x="0" y="0"/>
                </a:moveTo>
                <a:lnTo>
                  <a:pt x="1316736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7" name="object 1864"/>
          <p:cNvSpPr/>
          <p:nvPr/>
        </p:nvSpPr>
        <p:spPr>
          <a:xfrm>
            <a:off x="3611535" y="1891895"/>
            <a:ext cx="921309" cy="0"/>
          </a:xfrm>
          <a:custGeom>
            <a:avLst/>
            <a:gdLst/>
            <a:ahLst/>
            <a:cxnLst/>
            <a:rect l="l" t="t" r="r" b="b"/>
            <a:pathLst>
              <a:path w="1523999">
                <a:moveTo>
                  <a:pt x="0" y="0"/>
                </a:moveTo>
                <a:lnTo>
                  <a:pt x="1523999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0" name="object 1897"/>
          <p:cNvSpPr/>
          <p:nvPr/>
        </p:nvSpPr>
        <p:spPr>
          <a:xfrm>
            <a:off x="4325550" y="1802954"/>
            <a:ext cx="124377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1" name="object 1898"/>
          <p:cNvSpPr/>
          <p:nvPr/>
        </p:nvSpPr>
        <p:spPr>
          <a:xfrm>
            <a:off x="4321864" y="1802954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7" name="object 1904"/>
          <p:cNvSpPr/>
          <p:nvPr/>
        </p:nvSpPr>
        <p:spPr>
          <a:xfrm>
            <a:off x="3527696" y="1802953"/>
            <a:ext cx="984420" cy="29321"/>
          </a:xfrm>
          <a:custGeom>
            <a:avLst/>
            <a:gdLst/>
            <a:ahLst/>
            <a:cxnLst/>
            <a:rect l="l" t="t" r="r" b="b"/>
            <a:pathLst>
              <a:path w="1525524">
                <a:moveTo>
                  <a:pt x="0" y="0"/>
                </a:moveTo>
                <a:lnTo>
                  <a:pt x="1525524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9" name="object 2056"/>
          <p:cNvSpPr/>
          <p:nvPr/>
        </p:nvSpPr>
        <p:spPr>
          <a:xfrm flipH="1">
            <a:off x="3024200" y="2860487"/>
            <a:ext cx="27639" cy="763991"/>
          </a:xfrm>
          <a:custGeom>
            <a:avLst/>
            <a:gdLst/>
            <a:ahLst/>
            <a:cxnLst/>
            <a:rect l="l" t="t" r="r" b="b"/>
            <a:pathLst>
              <a:path h="658368">
                <a:moveTo>
                  <a:pt x="0" y="0"/>
                </a:moveTo>
                <a:lnTo>
                  <a:pt x="0" y="658368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1" name="object 2058"/>
          <p:cNvSpPr/>
          <p:nvPr/>
        </p:nvSpPr>
        <p:spPr>
          <a:xfrm flipV="1">
            <a:off x="3051839" y="2842568"/>
            <a:ext cx="374512" cy="29321"/>
          </a:xfrm>
          <a:custGeom>
            <a:avLst/>
            <a:gdLst/>
            <a:ahLst/>
            <a:cxnLst/>
            <a:rect l="l" t="t" r="r" b="b"/>
            <a:pathLst>
              <a:path w="1249679">
                <a:moveTo>
                  <a:pt x="0" y="0"/>
                </a:moveTo>
                <a:lnTo>
                  <a:pt x="1249679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2" name="object 2059"/>
          <p:cNvSpPr/>
          <p:nvPr/>
        </p:nvSpPr>
        <p:spPr>
          <a:xfrm>
            <a:off x="3360018" y="2863419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3" name="object 2060"/>
          <p:cNvSpPr/>
          <p:nvPr/>
        </p:nvSpPr>
        <p:spPr>
          <a:xfrm>
            <a:off x="3406083" y="2863419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0" y="0"/>
                </a:moveTo>
                <a:lnTo>
                  <a:pt x="6096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4" name="object 2061"/>
          <p:cNvSpPr/>
          <p:nvPr/>
        </p:nvSpPr>
        <p:spPr>
          <a:xfrm flipV="1">
            <a:off x="3396444" y="2829592"/>
            <a:ext cx="2953734" cy="45719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559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7" name="object 2062"/>
          <p:cNvSpPr/>
          <p:nvPr/>
        </p:nvSpPr>
        <p:spPr>
          <a:xfrm>
            <a:off x="5632058" y="2895126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36" name="object 2071"/>
          <p:cNvSpPr/>
          <p:nvPr/>
        </p:nvSpPr>
        <p:spPr>
          <a:xfrm>
            <a:off x="5632058" y="2983090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76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37" name="object 2072"/>
          <p:cNvSpPr/>
          <p:nvPr/>
        </p:nvSpPr>
        <p:spPr>
          <a:xfrm>
            <a:off x="3395949" y="2901144"/>
            <a:ext cx="2662441" cy="45719"/>
          </a:xfrm>
          <a:custGeom>
            <a:avLst/>
            <a:gdLst/>
            <a:ahLst/>
            <a:cxnLst/>
            <a:rect l="l" t="t" r="r" b="b"/>
            <a:pathLst>
              <a:path w="1455419">
                <a:moveTo>
                  <a:pt x="145541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38" name="object 2073"/>
          <p:cNvSpPr/>
          <p:nvPr/>
        </p:nvSpPr>
        <p:spPr>
          <a:xfrm>
            <a:off x="3384893" y="2940632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9143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39" name="object 2074"/>
          <p:cNvSpPr/>
          <p:nvPr/>
        </p:nvSpPr>
        <p:spPr>
          <a:xfrm>
            <a:off x="3389037" y="2467578"/>
            <a:ext cx="42202" cy="441493"/>
          </a:xfrm>
          <a:custGeom>
            <a:avLst/>
            <a:gdLst/>
            <a:ahLst/>
            <a:cxnLst/>
            <a:rect l="l" t="t" r="r" b="b"/>
            <a:pathLst>
              <a:path h="759713">
                <a:moveTo>
                  <a:pt x="0" y="0"/>
                </a:moveTo>
                <a:lnTo>
                  <a:pt x="0" y="759713"/>
                </a:lnTo>
              </a:path>
            </a:pathLst>
          </a:custGeom>
          <a:ln w="10667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1" name="object 2076"/>
          <p:cNvSpPr/>
          <p:nvPr/>
        </p:nvSpPr>
        <p:spPr>
          <a:xfrm>
            <a:off x="7383921" y="1293170"/>
            <a:ext cx="56200" cy="43982"/>
          </a:xfrm>
          <a:custGeom>
            <a:avLst/>
            <a:gdLst/>
            <a:ahLst/>
            <a:cxnLst/>
            <a:rect l="l" t="t" r="r" b="b"/>
            <a:pathLst>
              <a:path w="92964" h="68579">
                <a:moveTo>
                  <a:pt x="0" y="68579"/>
                </a:moveTo>
                <a:lnTo>
                  <a:pt x="92964" y="68579"/>
                </a:lnTo>
                <a:lnTo>
                  <a:pt x="92964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9" name="object 2084"/>
          <p:cNvSpPr/>
          <p:nvPr/>
        </p:nvSpPr>
        <p:spPr>
          <a:xfrm>
            <a:off x="5600025" y="1784597"/>
            <a:ext cx="344" cy="4"/>
          </a:xfrm>
          <a:custGeom>
            <a:avLst/>
            <a:gdLst/>
            <a:ahLst/>
            <a:cxnLst/>
            <a:rect l="l" t="t" r="r" b="b"/>
            <a:pathLst>
              <a:path w="570" h="7">
                <a:moveTo>
                  <a:pt x="570" y="0"/>
                </a:moveTo>
                <a:lnTo>
                  <a:pt x="0" y="7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5" name="object 2090"/>
          <p:cNvSpPr/>
          <p:nvPr/>
        </p:nvSpPr>
        <p:spPr>
          <a:xfrm>
            <a:off x="2640475" y="3084308"/>
            <a:ext cx="5527" cy="0"/>
          </a:xfrm>
          <a:custGeom>
            <a:avLst/>
            <a:gdLst/>
            <a:ahLst/>
            <a:cxnLst/>
            <a:rect l="l" t="t" r="r" b="b"/>
            <a:pathLst>
              <a:path w="9143">
                <a:moveTo>
                  <a:pt x="914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56" name="object 2091"/>
          <p:cNvSpPr/>
          <p:nvPr/>
        </p:nvSpPr>
        <p:spPr>
          <a:xfrm>
            <a:off x="2635867" y="3089195"/>
            <a:ext cx="0" cy="5864"/>
          </a:xfrm>
          <a:custGeom>
            <a:avLst/>
            <a:gdLst/>
            <a:ahLst/>
            <a:cxnLst/>
            <a:rect l="l" t="t" r="r" b="b"/>
            <a:pathLst>
              <a:path h="9144">
                <a:moveTo>
                  <a:pt x="0" y="0"/>
                </a:moveTo>
                <a:lnTo>
                  <a:pt x="0" y="9144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57" name="object 2092"/>
          <p:cNvSpPr/>
          <p:nvPr/>
        </p:nvSpPr>
        <p:spPr>
          <a:xfrm>
            <a:off x="6104205" y="3273710"/>
            <a:ext cx="42202" cy="356714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673" name="object 2330"/>
          <p:cNvSpPr/>
          <p:nvPr/>
        </p:nvSpPr>
        <p:spPr>
          <a:xfrm>
            <a:off x="1418817" y="876390"/>
            <a:ext cx="5527" cy="0"/>
          </a:xfrm>
          <a:custGeom>
            <a:avLst/>
            <a:gdLst/>
            <a:ahLst/>
            <a:cxnLst/>
            <a:rect l="l" t="t" r="r" b="b"/>
            <a:pathLst>
              <a:path w="9143">
                <a:moveTo>
                  <a:pt x="0" y="0"/>
                </a:moveTo>
                <a:lnTo>
                  <a:pt x="9143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4" name="object 2331"/>
          <p:cNvSpPr/>
          <p:nvPr/>
        </p:nvSpPr>
        <p:spPr>
          <a:xfrm>
            <a:off x="3479553" y="1272900"/>
            <a:ext cx="290212" cy="307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0" name="object 2337"/>
          <p:cNvSpPr/>
          <p:nvPr/>
        </p:nvSpPr>
        <p:spPr>
          <a:xfrm>
            <a:off x="3208001" y="2553587"/>
            <a:ext cx="6450" cy="0"/>
          </a:xfrm>
          <a:custGeom>
            <a:avLst/>
            <a:gdLst/>
            <a:ahLst/>
            <a:cxnLst/>
            <a:rect l="l" t="t" r="r" b="b"/>
            <a:pathLst>
              <a:path w="10668">
                <a:moveTo>
                  <a:pt x="0" y="0"/>
                </a:moveTo>
                <a:lnTo>
                  <a:pt x="10668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1" name="object 2338"/>
          <p:cNvSpPr/>
          <p:nvPr/>
        </p:nvSpPr>
        <p:spPr>
          <a:xfrm>
            <a:off x="3219056" y="2542836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9143"/>
                </a:moveTo>
                <a:lnTo>
                  <a:pt x="0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7" name="object 368"/>
          <p:cNvSpPr txBox="1"/>
          <p:nvPr/>
        </p:nvSpPr>
        <p:spPr>
          <a:xfrm>
            <a:off x="3079477" y="669539"/>
            <a:ext cx="861426" cy="148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3616" marR="98806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 err="1" smtClean="0">
                <a:latin typeface="Arial Narrow"/>
                <a:cs typeface="Arial Narrow"/>
              </a:rPr>
              <a:t>Sistem</a:t>
            </a:r>
            <a:r>
              <a:rPr lang="en-GB" sz="500" dirty="0" smtClean="0">
                <a:latin typeface="Arial Narrow"/>
                <a:cs typeface="Arial Narrow"/>
              </a:rPr>
              <a:t> de </a:t>
            </a:r>
            <a:r>
              <a:rPr lang="en-GB" sz="500" dirty="0" err="1" smtClean="0">
                <a:latin typeface="Arial Narrow"/>
                <a:cs typeface="Arial Narrow"/>
              </a:rPr>
              <a:t>operare</a:t>
            </a:r>
            <a:r>
              <a:rPr lang="en-GB" sz="500" dirty="0" smtClean="0">
                <a:latin typeface="Arial Narrow"/>
                <a:cs typeface="Arial Narrow"/>
              </a:rPr>
              <a:t>  PA2</a:t>
            </a:r>
          </a:p>
          <a:p>
            <a:pPr marL="93616" marR="98806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 smtClean="0">
                <a:latin typeface="Arial Narrow"/>
                <a:cs typeface="Arial Narrow"/>
              </a:rPr>
              <a:t>Camera </a:t>
            </a:r>
            <a:r>
              <a:rPr lang="en-GB" sz="500" dirty="0">
                <a:latin typeface="Arial Narrow"/>
                <a:cs typeface="Arial Narrow"/>
              </a:rPr>
              <a:t>de </a:t>
            </a:r>
            <a:r>
              <a:rPr lang="en-GB" sz="500" dirty="0" err="1">
                <a:latin typeface="Arial Narrow"/>
                <a:cs typeface="Arial Narrow"/>
              </a:rPr>
              <a:t>comanda</a:t>
            </a:r>
            <a:r>
              <a:rPr lang="en-GB" sz="500" dirty="0">
                <a:latin typeface="Arial Narrow"/>
                <a:cs typeface="Arial Narrow"/>
              </a:rPr>
              <a:t>  PA2</a:t>
            </a:r>
            <a:endParaRPr sz="500" dirty="0">
              <a:latin typeface="Arial Narrow"/>
              <a:cs typeface="Arial Narrow"/>
            </a:endParaRPr>
          </a:p>
          <a:p>
            <a:pPr algn="ctr">
              <a:lnSpc>
                <a:spcPct val="95621"/>
              </a:lnSpc>
              <a:spcBef>
                <a:spcPts val="32"/>
              </a:spcBef>
            </a:pPr>
            <a:endParaRPr sz="500" dirty="0">
              <a:latin typeface="Arial Narrow"/>
              <a:cs typeface="Arial Narrow"/>
            </a:endParaRPr>
          </a:p>
        </p:txBody>
      </p:sp>
      <p:sp>
        <p:nvSpPr>
          <p:cNvPr id="2718" name="object 367"/>
          <p:cNvSpPr txBox="1"/>
          <p:nvPr/>
        </p:nvSpPr>
        <p:spPr>
          <a:xfrm>
            <a:off x="5946133" y="737300"/>
            <a:ext cx="891058" cy="1531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3616" marR="98806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 err="1" smtClean="0">
                <a:latin typeface="Arial Narrow"/>
                <a:cs typeface="Arial Narrow"/>
              </a:rPr>
              <a:t>Sistem</a:t>
            </a:r>
            <a:r>
              <a:rPr lang="en-GB" sz="500" dirty="0" smtClean="0">
                <a:latin typeface="Arial Narrow"/>
                <a:cs typeface="Arial Narrow"/>
              </a:rPr>
              <a:t> de </a:t>
            </a:r>
            <a:r>
              <a:rPr lang="en-GB" sz="500" dirty="0" err="1" smtClean="0">
                <a:latin typeface="Arial Narrow"/>
                <a:cs typeface="Arial Narrow"/>
              </a:rPr>
              <a:t>operare</a:t>
            </a:r>
            <a:r>
              <a:rPr lang="en-GB" sz="500" dirty="0" smtClean="0">
                <a:latin typeface="Arial Narrow"/>
                <a:cs typeface="Arial Narrow"/>
              </a:rPr>
              <a:t>  PA1</a:t>
            </a:r>
            <a:endParaRPr lang="en-GB" sz="500" dirty="0">
              <a:latin typeface="Arial Narrow"/>
              <a:cs typeface="Arial Narrow"/>
            </a:endParaRPr>
          </a:p>
          <a:p>
            <a:pPr marL="93616" marR="98806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 smtClean="0">
                <a:latin typeface="Arial Narrow"/>
                <a:cs typeface="Arial Narrow"/>
              </a:rPr>
              <a:t>Camera </a:t>
            </a:r>
            <a:r>
              <a:rPr lang="en-GB" sz="500" dirty="0">
                <a:latin typeface="Arial Narrow"/>
                <a:cs typeface="Arial Narrow"/>
              </a:rPr>
              <a:t>de </a:t>
            </a:r>
            <a:r>
              <a:rPr lang="en-GB" sz="500" dirty="0" err="1">
                <a:latin typeface="Arial Narrow"/>
                <a:cs typeface="Arial Narrow"/>
              </a:rPr>
              <a:t>comanda</a:t>
            </a:r>
            <a:r>
              <a:rPr lang="en-GB" sz="500" dirty="0">
                <a:latin typeface="Arial Narrow"/>
                <a:cs typeface="Arial Narrow"/>
              </a:rPr>
              <a:t>  PA1</a:t>
            </a:r>
          </a:p>
          <a:p>
            <a:pPr algn="ctr">
              <a:lnSpc>
                <a:spcPct val="95621"/>
              </a:lnSpc>
              <a:spcBef>
                <a:spcPts val="32"/>
              </a:spcBef>
            </a:pPr>
            <a:endParaRPr sz="500" dirty="0">
              <a:latin typeface="Arial Narrow"/>
              <a:cs typeface="Arial Narrow"/>
            </a:endParaRPr>
          </a:p>
        </p:txBody>
      </p:sp>
      <p:sp>
        <p:nvSpPr>
          <p:cNvPr id="2720" name="object 365"/>
          <p:cNvSpPr txBox="1"/>
          <p:nvPr/>
        </p:nvSpPr>
        <p:spPr>
          <a:xfrm>
            <a:off x="3864815" y="877433"/>
            <a:ext cx="59030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sz="300" spc="-3" dirty="0">
                <a:latin typeface="Arial Narrow"/>
                <a:cs typeface="Arial Narrow"/>
              </a:rPr>
              <a:t>21"</a:t>
            </a:r>
            <a:endParaRPr sz="300">
              <a:latin typeface="Arial Narrow"/>
              <a:cs typeface="Arial Narrow"/>
            </a:endParaRPr>
          </a:p>
        </p:txBody>
      </p:sp>
      <p:sp>
        <p:nvSpPr>
          <p:cNvPr id="2748" name="object 99"/>
          <p:cNvSpPr txBox="1"/>
          <p:nvPr/>
        </p:nvSpPr>
        <p:spPr>
          <a:xfrm>
            <a:off x="3389037" y="2467578"/>
            <a:ext cx="308178" cy="130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63" name="object 84"/>
          <p:cNvSpPr txBox="1"/>
          <p:nvPr/>
        </p:nvSpPr>
        <p:spPr>
          <a:xfrm>
            <a:off x="371875" y="1464181"/>
            <a:ext cx="1147031" cy="2717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65" name="object 82"/>
          <p:cNvSpPr txBox="1"/>
          <p:nvPr/>
        </p:nvSpPr>
        <p:spPr>
          <a:xfrm>
            <a:off x="2794101" y="1517067"/>
            <a:ext cx="749025" cy="3596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68" name="object 79"/>
          <p:cNvSpPr txBox="1"/>
          <p:nvPr/>
        </p:nvSpPr>
        <p:spPr>
          <a:xfrm>
            <a:off x="4341673" y="1443276"/>
            <a:ext cx="111938" cy="4408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69" name="object 78"/>
          <p:cNvSpPr txBox="1"/>
          <p:nvPr/>
        </p:nvSpPr>
        <p:spPr>
          <a:xfrm>
            <a:off x="5749444" y="1346626"/>
            <a:ext cx="82917" cy="4486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772" name="object 75"/>
          <p:cNvSpPr txBox="1"/>
          <p:nvPr/>
        </p:nvSpPr>
        <p:spPr>
          <a:xfrm>
            <a:off x="1553329" y="1714988"/>
            <a:ext cx="328907" cy="87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73" name="object 74"/>
          <p:cNvSpPr txBox="1"/>
          <p:nvPr/>
        </p:nvSpPr>
        <p:spPr>
          <a:xfrm>
            <a:off x="1767533" y="1687851"/>
            <a:ext cx="818123" cy="87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77" name="object 70"/>
          <p:cNvSpPr txBox="1"/>
          <p:nvPr/>
        </p:nvSpPr>
        <p:spPr>
          <a:xfrm>
            <a:off x="3225736" y="1795584"/>
            <a:ext cx="364378" cy="864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795" name="object 68"/>
          <p:cNvSpPr txBox="1"/>
          <p:nvPr/>
        </p:nvSpPr>
        <p:spPr>
          <a:xfrm>
            <a:off x="4301366" y="1802954"/>
            <a:ext cx="148561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96" name="object 67"/>
          <p:cNvSpPr txBox="1"/>
          <p:nvPr/>
        </p:nvSpPr>
        <p:spPr>
          <a:xfrm rot="10800000" flipV="1">
            <a:off x="8229598" y="1981201"/>
            <a:ext cx="118914" cy="1147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755">
              <a:lnSpc>
                <a:spcPts val="659"/>
              </a:lnSpc>
              <a:spcBef>
                <a:spcPts val="32"/>
              </a:spcBef>
            </a:pPr>
            <a:r>
              <a:rPr lang="en-GB" sz="600" dirty="0">
                <a:latin typeface="Arial Narrow"/>
                <a:cs typeface="Arial Narrow"/>
              </a:rPr>
              <a:t>B</a:t>
            </a:r>
            <a:endParaRPr sz="600" dirty="0">
              <a:latin typeface="Arial Narrow"/>
              <a:cs typeface="Arial Narrow"/>
            </a:endParaRPr>
          </a:p>
        </p:txBody>
      </p:sp>
      <p:sp>
        <p:nvSpPr>
          <p:cNvPr id="2797" name="object 65"/>
          <p:cNvSpPr txBox="1"/>
          <p:nvPr/>
        </p:nvSpPr>
        <p:spPr>
          <a:xfrm>
            <a:off x="3343434" y="1891896"/>
            <a:ext cx="82917" cy="310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798" name="object 64"/>
          <p:cNvSpPr txBox="1"/>
          <p:nvPr/>
        </p:nvSpPr>
        <p:spPr>
          <a:xfrm>
            <a:off x="3426352" y="1891896"/>
            <a:ext cx="875014" cy="3108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06" name="object 56"/>
          <p:cNvSpPr txBox="1"/>
          <p:nvPr/>
        </p:nvSpPr>
        <p:spPr>
          <a:xfrm>
            <a:off x="7096860" y="1182773"/>
            <a:ext cx="83379" cy="2463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07" name="object 55"/>
          <p:cNvSpPr txBox="1"/>
          <p:nvPr/>
        </p:nvSpPr>
        <p:spPr>
          <a:xfrm>
            <a:off x="7058856" y="1206941"/>
            <a:ext cx="1164996" cy="1866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08" name="object 54"/>
          <p:cNvSpPr txBox="1"/>
          <p:nvPr/>
        </p:nvSpPr>
        <p:spPr>
          <a:xfrm>
            <a:off x="7192448" y="1357458"/>
            <a:ext cx="283057" cy="475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454"/>
              </a:lnSpc>
              <a:spcBef>
                <a:spcPts val="21"/>
              </a:spcBef>
            </a:pPr>
            <a:endParaRPr sz="500" dirty="0"/>
          </a:p>
        </p:txBody>
      </p:sp>
      <p:sp>
        <p:nvSpPr>
          <p:cNvPr id="2811" name="object 47"/>
          <p:cNvSpPr txBox="1"/>
          <p:nvPr/>
        </p:nvSpPr>
        <p:spPr>
          <a:xfrm>
            <a:off x="4484937" y="1802954"/>
            <a:ext cx="153461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812" name="object 46"/>
          <p:cNvSpPr txBox="1"/>
          <p:nvPr/>
        </p:nvSpPr>
        <p:spPr>
          <a:xfrm>
            <a:off x="4568775" y="1802954"/>
            <a:ext cx="189790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13" name="object 45"/>
          <p:cNvSpPr txBox="1"/>
          <p:nvPr/>
        </p:nvSpPr>
        <p:spPr>
          <a:xfrm>
            <a:off x="4758565" y="1802955"/>
            <a:ext cx="708027" cy="884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14" name="object 44"/>
          <p:cNvSpPr txBox="1"/>
          <p:nvPr/>
        </p:nvSpPr>
        <p:spPr>
          <a:xfrm>
            <a:off x="5612157" y="1802955"/>
            <a:ext cx="224801" cy="840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817" name="object 41"/>
          <p:cNvSpPr txBox="1"/>
          <p:nvPr/>
        </p:nvSpPr>
        <p:spPr>
          <a:xfrm>
            <a:off x="4568775" y="1891895"/>
            <a:ext cx="189790" cy="308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822" name="object 36"/>
          <p:cNvSpPr txBox="1"/>
          <p:nvPr/>
        </p:nvSpPr>
        <p:spPr>
          <a:xfrm>
            <a:off x="4568775" y="2465622"/>
            <a:ext cx="356547" cy="879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48" name="object 10"/>
          <p:cNvSpPr txBox="1"/>
          <p:nvPr/>
        </p:nvSpPr>
        <p:spPr>
          <a:xfrm>
            <a:off x="4325550" y="2773826"/>
            <a:ext cx="173206" cy="977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9171" name="TextBox 9170"/>
          <p:cNvSpPr txBox="1"/>
          <p:nvPr/>
        </p:nvSpPr>
        <p:spPr>
          <a:xfrm>
            <a:off x="6869438" y="3800674"/>
            <a:ext cx="525446" cy="183052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800" dirty="0"/>
              <a:t>SWITCH </a:t>
            </a:r>
            <a:r>
              <a:rPr lang="en-GB" sz="800" dirty="0" smtClean="0"/>
              <a:t>1</a:t>
            </a:r>
            <a:endParaRPr lang="en-GB" sz="800" dirty="0"/>
          </a:p>
        </p:txBody>
      </p:sp>
      <p:sp>
        <p:nvSpPr>
          <p:cNvPr id="2852" name="object 367"/>
          <p:cNvSpPr txBox="1"/>
          <p:nvPr/>
        </p:nvSpPr>
        <p:spPr>
          <a:xfrm>
            <a:off x="6867422" y="711199"/>
            <a:ext cx="722154" cy="1531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3616" marR="97880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 err="1">
                <a:latin typeface="Arial Narrow"/>
                <a:cs typeface="Arial Narrow"/>
              </a:rPr>
              <a:t>Statie</a:t>
            </a:r>
            <a:r>
              <a:rPr lang="en-GB" sz="500" dirty="0">
                <a:latin typeface="Arial Narrow"/>
                <a:cs typeface="Arial Narrow"/>
              </a:rPr>
              <a:t> de </a:t>
            </a:r>
            <a:r>
              <a:rPr lang="en-GB" sz="500" dirty="0" err="1">
                <a:latin typeface="Arial Narrow"/>
                <a:cs typeface="Arial Narrow"/>
              </a:rPr>
              <a:t>operare</a:t>
            </a:r>
            <a:r>
              <a:rPr lang="en-GB" sz="500" dirty="0">
                <a:latin typeface="Arial Narrow"/>
                <a:cs typeface="Arial Narrow"/>
              </a:rPr>
              <a:t>  </a:t>
            </a:r>
            <a:r>
              <a:rPr lang="en-GB" sz="500" dirty="0" err="1">
                <a:latin typeface="Arial Narrow"/>
                <a:cs typeface="Arial Narrow"/>
              </a:rPr>
              <a:t>existenta</a:t>
            </a:r>
            <a:r>
              <a:rPr lang="en-GB" sz="500" dirty="0">
                <a:latin typeface="Arial Narrow"/>
                <a:cs typeface="Arial Narrow"/>
              </a:rPr>
              <a:t> (upgrade)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2856" name="object 100"/>
          <p:cNvSpPr txBox="1"/>
          <p:nvPr/>
        </p:nvSpPr>
        <p:spPr>
          <a:xfrm>
            <a:off x="4362862" y="2459432"/>
            <a:ext cx="104108" cy="1329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2857" name="object 94"/>
          <p:cNvSpPr txBox="1"/>
          <p:nvPr/>
        </p:nvSpPr>
        <p:spPr>
          <a:xfrm>
            <a:off x="2928383" y="2503415"/>
            <a:ext cx="81997" cy="6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519"/>
              </a:lnSpc>
              <a:spcBef>
                <a:spcPts val="10"/>
              </a:spcBef>
            </a:pPr>
            <a:endParaRPr sz="500"/>
          </a:p>
        </p:txBody>
      </p:sp>
      <p:sp>
        <p:nvSpPr>
          <p:cNvPr id="2858" name="object 93"/>
          <p:cNvSpPr txBox="1"/>
          <p:nvPr/>
        </p:nvSpPr>
        <p:spPr>
          <a:xfrm>
            <a:off x="3010381" y="2503415"/>
            <a:ext cx="124376" cy="1329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59" name="object 92"/>
          <p:cNvSpPr txBox="1"/>
          <p:nvPr/>
        </p:nvSpPr>
        <p:spPr>
          <a:xfrm>
            <a:off x="3134757" y="2503415"/>
            <a:ext cx="125298" cy="439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325"/>
              </a:lnSpc>
              <a:spcBef>
                <a:spcPts val="25"/>
              </a:spcBef>
            </a:pPr>
            <a:endParaRPr sz="300"/>
          </a:p>
        </p:txBody>
      </p:sp>
      <p:sp>
        <p:nvSpPr>
          <p:cNvPr id="2860" name="object 91"/>
          <p:cNvSpPr txBox="1"/>
          <p:nvPr/>
        </p:nvSpPr>
        <p:spPr>
          <a:xfrm>
            <a:off x="3176677" y="2553588"/>
            <a:ext cx="187947" cy="44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357"/>
              </a:lnSpc>
              <a:spcBef>
                <a:spcPts val="1"/>
              </a:spcBef>
            </a:pPr>
            <a:endParaRPr sz="400"/>
          </a:p>
        </p:txBody>
      </p:sp>
      <p:sp>
        <p:nvSpPr>
          <p:cNvPr id="2861" name="object 2333"/>
          <p:cNvSpPr/>
          <p:nvPr/>
        </p:nvSpPr>
        <p:spPr>
          <a:xfrm>
            <a:off x="2969382" y="2509605"/>
            <a:ext cx="124376" cy="132925"/>
          </a:xfrm>
          <a:custGeom>
            <a:avLst/>
            <a:gdLst/>
            <a:ahLst/>
            <a:cxnLst/>
            <a:rect l="l" t="t" r="r" b="b"/>
            <a:pathLst>
              <a:path w="205739" h="207264">
                <a:moveTo>
                  <a:pt x="0" y="207264"/>
                </a:moveTo>
                <a:lnTo>
                  <a:pt x="205739" y="207264"/>
                </a:lnTo>
                <a:lnTo>
                  <a:pt x="205739" y="0"/>
                </a:lnTo>
                <a:lnTo>
                  <a:pt x="0" y="0"/>
                </a:lnTo>
                <a:lnTo>
                  <a:pt x="0" y="207264"/>
                </a:lnTo>
                <a:close/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2" name="object 2334"/>
          <p:cNvSpPr/>
          <p:nvPr/>
        </p:nvSpPr>
        <p:spPr>
          <a:xfrm>
            <a:off x="2887385" y="2407957"/>
            <a:ext cx="0" cy="171043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3" name="object 2335"/>
          <p:cNvSpPr/>
          <p:nvPr/>
        </p:nvSpPr>
        <p:spPr>
          <a:xfrm>
            <a:off x="2895678" y="2576066"/>
            <a:ext cx="73704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4" name="object 2336"/>
          <p:cNvSpPr/>
          <p:nvPr/>
        </p:nvSpPr>
        <p:spPr>
          <a:xfrm>
            <a:off x="3093759" y="2553587"/>
            <a:ext cx="114242" cy="0"/>
          </a:xfrm>
          <a:custGeom>
            <a:avLst/>
            <a:gdLst/>
            <a:ahLst/>
            <a:cxnLst/>
            <a:rect l="l" t="t" r="r" b="b"/>
            <a:pathLst>
              <a:path w="188975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5" name="object 2337"/>
          <p:cNvSpPr/>
          <p:nvPr/>
        </p:nvSpPr>
        <p:spPr>
          <a:xfrm>
            <a:off x="3208001" y="2553587"/>
            <a:ext cx="6450" cy="0"/>
          </a:xfrm>
          <a:custGeom>
            <a:avLst/>
            <a:gdLst/>
            <a:ahLst/>
            <a:cxnLst/>
            <a:rect l="l" t="t" r="r" b="b"/>
            <a:pathLst>
              <a:path w="10668">
                <a:moveTo>
                  <a:pt x="0" y="0"/>
                </a:moveTo>
                <a:lnTo>
                  <a:pt x="10668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6" name="object 2338"/>
          <p:cNvSpPr/>
          <p:nvPr/>
        </p:nvSpPr>
        <p:spPr>
          <a:xfrm>
            <a:off x="3219056" y="2542836"/>
            <a:ext cx="0" cy="5864"/>
          </a:xfrm>
          <a:custGeom>
            <a:avLst/>
            <a:gdLst/>
            <a:ahLst/>
            <a:cxnLst/>
            <a:rect l="l" t="t" r="r" b="b"/>
            <a:pathLst>
              <a:path h="9143">
                <a:moveTo>
                  <a:pt x="0" y="9143"/>
                </a:moveTo>
                <a:lnTo>
                  <a:pt x="0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7" name="object 2339"/>
          <p:cNvSpPr/>
          <p:nvPr/>
        </p:nvSpPr>
        <p:spPr>
          <a:xfrm>
            <a:off x="3219056" y="2467578"/>
            <a:ext cx="0" cy="75259"/>
          </a:xfrm>
          <a:custGeom>
            <a:avLst/>
            <a:gdLst/>
            <a:ahLst/>
            <a:cxnLst/>
            <a:rect l="l" t="t" r="r" b="b"/>
            <a:pathLst>
              <a:path h="117348">
                <a:moveTo>
                  <a:pt x="0" y="117348"/>
                </a:moveTo>
                <a:lnTo>
                  <a:pt x="0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8" name="object 2340"/>
          <p:cNvSpPr/>
          <p:nvPr/>
        </p:nvSpPr>
        <p:spPr>
          <a:xfrm>
            <a:off x="3102741" y="2626892"/>
            <a:ext cx="3071311" cy="45719"/>
          </a:xfrm>
          <a:custGeom>
            <a:avLst/>
            <a:gdLst/>
            <a:ahLst/>
            <a:cxnLst/>
            <a:rect l="l" t="t" r="r" b="b"/>
            <a:pathLst>
              <a:path w="303275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9" name="object 2341"/>
          <p:cNvSpPr/>
          <p:nvPr/>
        </p:nvSpPr>
        <p:spPr>
          <a:xfrm>
            <a:off x="3277099" y="2598546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0" name="object 323"/>
          <p:cNvSpPr txBox="1"/>
          <p:nvPr/>
        </p:nvSpPr>
        <p:spPr>
          <a:xfrm rot="16200000">
            <a:off x="2971268" y="2554568"/>
            <a:ext cx="117591" cy="422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36"/>
              </a:spcBef>
            </a:pPr>
            <a:r>
              <a:rPr sz="400" spc="-3" dirty="0">
                <a:latin typeface="Arial Narrow"/>
                <a:cs typeface="Arial Narrow"/>
              </a:rPr>
              <a:t>KV</a:t>
            </a:r>
            <a:r>
              <a:rPr sz="400" dirty="0">
                <a:latin typeface="Arial Narrow"/>
                <a:cs typeface="Arial Narrow"/>
              </a:rPr>
              <a:t>M</a:t>
            </a:r>
          </a:p>
        </p:txBody>
      </p:sp>
      <p:sp>
        <p:nvSpPr>
          <p:cNvPr id="2873" name="object 94"/>
          <p:cNvSpPr txBox="1"/>
          <p:nvPr/>
        </p:nvSpPr>
        <p:spPr>
          <a:xfrm>
            <a:off x="2887385" y="2509605"/>
            <a:ext cx="81997" cy="6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519"/>
              </a:lnSpc>
              <a:spcBef>
                <a:spcPts val="10"/>
              </a:spcBef>
            </a:pPr>
            <a:endParaRPr sz="500"/>
          </a:p>
        </p:txBody>
      </p:sp>
      <p:sp>
        <p:nvSpPr>
          <p:cNvPr id="2874" name="object 93"/>
          <p:cNvSpPr txBox="1"/>
          <p:nvPr/>
        </p:nvSpPr>
        <p:spPr>
          <a:xfrm>
            <a:off x="2969382" y="2509605"/>
            <a:ext cx="124376" cy="1329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77" name="object 90"/>
          <p:cNvSpPr txBox="1"/>
          <p:nvPr/>
        </p:nvSpPr>
        <p:spPr>
          <a:xfrm>
            <a:off x="2887385" y="2576066"/>
            <a:ext cx="81997" cy="6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519"/>
              </a:lnSpc>
              <a:spcBef>
                <a:spcPts val="10"/>
              </a:spcBef>
            </a:pPr>
            <a:endParaRPr sz="500"/>
          </a:p>
        </p:txBody>
      </p:sp>
      <p:sp>
        <p:nvSpPr>
          <p:cNvPr id="2879" name="object 94"/>
          <p:cNvSpPr txBox="1"/>
          <p:nvPr/>
        </p:nvSpPr>
        <p:spPr>
          <a:xfrm>
            <a:off x="2882318" y="2503415"/>
            <a:ext cx="81997" cy="6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519"/>
              </a:lnSpc>
              <a:spcBef>
                <a:spcPts val="10"/>
              </a:spcBef>
            </a:pPr>
            <a:endParaRPr sz="500"/>
          </a:p>
        </p:txBody>
      </p:sp>
      <p:sp>
        <p:nvSpPr>
          <p:cNvPr id="2880" name="object 93"/>
          <p:cNvSpPr txBox="1"/>
          <p:nvPr/>
        </p:nvSpPr>
        <p:spPr>
          <a:xfrm>
            <a:off x="2964315" y="2503415"/>
            <a:ext cx="124376" cy="1329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2883" name="object 2339"/>
          <p:cNvSpPr/>
          <p:nvPr/>
        </p:nvSpPr>
        <p:spPr>
          <a:xfrm flipH="1">
            <a:off x="4872885" y="2477261"/>
            <a:ext cx="1301166" cy="149630"/>
          </a:xfrm>
          <a:custGeom>
            <a:avLst/>
            <a:gdLst/>
            <a:ahLst/>
            <a:cxnLst/>
            <a:rect l="l" t="t" r="r" b="b"/>
            <a:pathLst>
              <a:path h="117348">
                <a:moveTo>
                  <a:pt x="0" y="117348"/>
                </a:moveTo>
                <a:lnTo>
                  <a:pt x="0" y="0"/>
                </a:lnTo>
              </a:path>
            </a:pathLst>
          </a:custGeom>
          <a:ln w="304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886" name="Picture 3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3315" y="2060658"/>
            <a:ext cx="386758" cy="37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3" name="Picture 796" descr="http://brodersencdn.brodersen.netdna-cdn.com/wordpress/wp-content/uploads/rtu32-small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5531" y="3025793"/>
            <a:ext cx="529820" cy="281035"/>
          </a:xfrm>
          <a:prstGeom prst="rect">
            <a:avLst/>
          </a:prstGeom>
          <a:noFill/>
        </p:spPr>
      </p:pic>
      <p:pic>
        <p:nvPicPr>
          <p:cNvPr id="2894" name="Picture 796" descr="http://brodersencdn.brodersen.netdna-cdn.com/wordpress/wp-content/uploads/rtu32-small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1452" y="3038045"/>
            <a:ext cx="490619" cy="260241"/>
          </a:xfrm>
          <a:prstGeom prst="rect">
            <a:avLst/>
          </a:prstGeom>
          <a:noFill/>
        </p:spPr>
      </p:pic>
      <p:sp>
        <p:nvSpPr>
          <p:cNvPr id="2895" name="Rounded Rectangle 2894"/>
          <p:cNvSpPr/>
          <p:nvPr/>
        </p:nvSpPr>
        <p:spPr>
          <a:xfrm>
            <a:off x="919467" y="2989177"/>
            <a:ext cx="3422206" cy="956141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2896" name="Rounded Rectangle 2895"/>
          <p:cNvSpPr/>
          <p:nvPr/>
        </p:nvSpPr>
        <p:spPr>
          <a:xfrm>
            <a:off x="4762486" y="2951384"/>
            <a:ext cx="3415122" cy="993934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2897" name="object 2092"/>
          <p:cNvSpPr/>
          <p:nvPr/>
        </p:nvSpPr>
        <p:spPr>
          <a:xfrm flipH="1">
            <a:off x="2434560" y="3298286"/>
            <a:ext cx="45880" cy="326193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898" name="object 2092"/>
          <p:cNvSpPr/>
          <p:nvPr/>
        </p:nvSpPr>
        <p:spPr>
          <a:xfrm flipH="1">
            <a:off x="6143448" y="3301179"/>
            <a:ext cx="45121" cy="198695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903" name="object 3536"/>
          <p:cNvSpPr/>
          <p:nvPr/>
        </p:nvSpPr>
        <p:spPr>
          <a:xfrm>
            <a:off x="2545118" y="3298286"/>
            <a:ext cx="42202" cy="130715"/>
          </a:xfrm>
          <a:custGeom>
            <a:avLst/>
            <a:gdLst/>
            <a:ahLst/>
            <a:cxnLst/>
            <a:rect l="l" t="t" r="r" b="b"/>
            <a:pathLst>
              <a:path h="1714499">
                <a:moveTo>
                  <a:pt x="0" y="1714499"/>
                </a:moveTo>
                <a:lnTo>
                  <a:pt x="0" y="0"/>
                </a:lnTo>
              </a:path>
            </a:pathLst>
          </a:custGeom>
          <a:ln w="1066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2912" name="TextBox 2911"/>
          <p:cNvSpPr txBox="1"/>
          <p:nvPr/>
        </p:nvSpPr>
        <p:spPr>
          <a:xfrm>
            <a:off x="971600" y="2924944"/>
            <a:ext cx="1331756" cy="475440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900" dirty="0"/>
              <a:t>STATIE DE PROCES(PLC)  2</a:t>
            </a:r>
          </a:p>
          <a:p>
            <a:r>
              <a:rPr lang="en-GB" sz="900" dirty="0">
                <a:latin typeface="Arial Narrow"/>
                <a:cs typeface="Arial Narrow"/>
              </a:rPr>
              <a:t>Camera de </a:t>
            </a:r>
            <a:r>
              <a:rPr lang="en-GB" sz="900" dirty="0" err="1">
                <a:latin typeface="Arial Narrow"/>
                <a:cs typeface="Arial Narrow"/>
              </a:rPr>
              <a:t>comanda</a:t>
            </a:r>
            <a:r>
              <a:rPr lang="en-GB" sz="900" dirty="0">
                <a:latin typeface="Arial Narrow"/>
                <a:cs typeface="Arial Narrow"/>
              </a:rPr>
              <a:t>  PA2</a:t>
            </a:r>
          </a:p>
          <a:p>
            <a:endParaRPr lang="en-GB" sz="900" dirty="0"/>
          </a:p>
        </p:txBody>
      </p:sp>
      <p:sp>
        <p:nvSpPr>
          <p:cNvPr id="2913" name="TextBox 2912"/>
          <p:cNvSpPr txBox="1"/>
          <p:nvPr/>
        </p:nvSpPr>
        <p:spPr>
          <a:xfrm>
            <a:off x="7586372" y="2852936"/>
            <a:ext cx="1306108" cy="475440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900" dirty="0"/>
              <a:t>STATIE DE PROCES(PLC) 1</a:t>
            </a:r>
          </a:p>
          <a:p>
            <a:r>
              <a:rPr lang="en-GB" sz="900" dirty="0">
                <a:latin typeface="Arial Narrow"/>
                <a:cs typeface="Arial Narrow"/>
              </a:rPr>
              <a:t>Camera de </a:t>
            </a:r>
            <a:r>
              <a:rPr lang="en-GB" sz="900" dirty="0" err="1">
                <a:latin typeface="Arial Narrow"/>
                <a:cs typeface="Arial Narrow"/>
              </a:rPr>
              <a:t>comanda</a:t>
            </a:r>
            <a:r>
              <a:rPr lang="en-GB" sz="900" dirty="0">
                <a:latin typeface="Arial Narrow"/>
                <a:cs typeface="Arial Narrow"/>
              </a:rPr>
              <a:t>  PA1</a:t>
            </a:r>
          </a:p>
          <a:p>
            <a:endParaRPr lang="en-GB" sz="900" dirty="0"/>
          </a:p>
        </p:txBody>
      </p:sp>
      <p:sp>
        <p:nvSpPr>
          <p:cNvPr id="2914" name="TextBox 2913"/>
          <p:cNvSpPr txBox="1"/>
          <p:nvPr/>
        </p:nvSpPr>
        <p:spPr>
          <a:xfrm>
            <a:off x="3441975" y="2060659"/>
            <a:ext cx="371557" cy="136886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500" dirty="0"/>
              <a:t>SERVER A</a:t>
            </a:r>
          </a:p>
        </p:txBody>
      </p:sp>
      <p:sp>
        <p:nvSpPr>
          <p:cNvPr id="2915" name="TextBox 2914"/>
          <p:cNvSpPr txBox="1"/>
          <p:nvPr/>
        </p:nvSpPr>
        <p:spPr>
          <a:xfrm>
            <a:off x="6221819" y="2019638"/>
            <a:ext cx="369954" cy="136886"/>
          </a:xfrm>
          <a:prstGeom prst="rect">
            <a:avLst/>
          </a:prstGeom>
          <a:noFill/>
        </p:spPr>
        <p:txBody>
          <a:bodyPr wrap="none" lIns="59363" tIns="29681" rIns="59363" bIns="29681" rtlCol="0">
            <a:spAutoFit/>
          </a:bodyPr>
          <a:lstStyle/>
          <a:p>
            <a:r>
              <a:rPr lang="en-GB" sz="500" dirty="0"/>
              <a:t>SERVER 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06" y="962779"/>
            <a:ext cx="183111" cy="4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5" y="952572"/>
            <a:ext cx="291674" cy="2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11" y="959309"/>
            <a:ext cx="291674" cy="2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02" y="1050239"/>
            <a:ext cx="183111" cy="4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41" y="1102876"/>
            <a:ext cx="291674" cy="2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" name="object 1746"/>
          <p:cNvSpPr/>
          <p:nvPr/>
        </p:nvSpPr>
        <p:spPr>
          <a:xfrm flipH="1">
            <a:off x="3336725" y="1546529"/>
            <a:ext cx="249828" cy="252025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1744"/>
          <p:cNvSpPr/>
          <p:nvPr/>
        </p:nvSpPr>
        <p:spPr>
          <a:xfrm flipH="1">
            <a:off x="3567380" y="1781669"/>
            <a:ext cx="38347" cy="38867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Rounded Rectangle 471"/>
          <p:cNvSpPr/>
          <p:nvPr/>
        </p:nvSpPr>
        <p:spPr>
          <a:xfrm>
            <a:off x="3039168" y="862229"/>
            <a:ext cx="990408" cy="804258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473" name="Rounded Rectangle 472"/>
          <p:cNvSpPr/>
          <p:nvPr/>
        </p:nvSpPr>
        <p:spPr>
          <a:xfrm>
            <a:off x="5636664" y="937121"/>
            <a:ext cx="990408" cy="804258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471" name="Rounded Rectangle 470"/>
          <p:cNvSpPr/>
          <p:nvPr/>
        </p:nvSpPr>
        <p:spPr>
          <a:xfrm>
            <a:off x="6808400" y="894429"/>
            <a:ext cx="847103" cy="841465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474" name="Rounded Rectangle 473"/>
          <p:cNvSpPr/>
          <p:nvPr/>
        </p:nvSpPr>
        <p:spPr>
          <a:xfrm>
            <a:off x="919467" y="4300852"/>
            <a:ext cx="3415122" cy="2437121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476" name="TextBox 475"/>
          <p:cNvSpPr txBox="1"/>
          <p:nvPr/>
        </p:nvSpPr>
        <p:spPr>
          <a:xfrm>
            <a:off x="1316038" y="6451354"/>
            <a:ext cx="1211226" cy="306163"/>
          </a:xfrm>
          <a:prstGeom prst="rect">
            <a:avLst/>
          </a:prstGeom>
          <a:noFill/>
        </p:spPr>
        <p:txBody>
          <a:bodyPr wrap="square" lIns="59363" tIns="29681" rIns="59363" bIns="29681" rtlCol="0">
            <a:spAutoFit/>
          </a:bodyPr>
          <a:lstStyle/>
          <a:p>
            <a:r>
              <a:rPr lang="en-GB" sz="800" dirty="0"/>
              <a:t>Camera </a:t>
            </a:r>
            <a:r>
              <a:rPr lang="en-GB" sz="800" dirty="0" err="1"/>
              <a:t>grupuri</a:t>
            </a:r>
            <a:endParaRPr lang="en-GB" sz="800" dirty="0"/>
          </a:p>
          <a:p>
            <a:r>
              <a:rPr lang="en-GB" sz="800" dirty="0"/>
              <a:t>G11, G12, G13</a:t>
            </a:r>
          </a:p>
        </p:txBody>
      </p:sp>
      <p:sp>
        <p:nvSpPr>
          <p:cNvPr id="495" name="object 87"/>
          <p:cNvSpPr txBox="1"/>
          <p:nvPr/>
        </p:nvSpPr>
        <p:spPr>
          <a:xfrm>
            <a:off x="1767533" y="2085272"/>
            <a:ext cx="208216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sp>
        <p:nvSpPr>
          <p:cNvPr id="496" name="object 1564"/>
          <p:cNvSpPr/>
          <p:nvPr/>
        </p:nvSpPr>
        <p:spPr>
          <a:xfrm flipH="1">
            <a:off x="8357458" y="1803442"/>
            <a:ext cx="153496" cy="27646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32765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18"/>
          <p:cNvSpPr/>
          <p:nvPr/>
        </p:nvSpPr>
        <p:spPr>
          <a:xfrm>
            <a:off x="422421" y="1485697"/>
            <a:ext cx="744418" cy="45719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1231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416"/>
          <p:cNvSpPr/>
          <p:nvPr/>
        </p:nvSpPr>
        <p:spPr>
          <a:xfrm>
            <a:off x="441443" y="1654506"/>
            <a:ext cx="744418" cy="45719"/>
          </a:xfrm>
          <a:custGeom>
            <a:avLst/>
            <a:gdLst/>
            <a:ahLst/>
            <a:cxnLst/>
            <a:rect l="l" t="t" r="r" b="b"/>
            <a:pathLst>
              <a:path w="1231392">
                <a:moveTo>
                  <a:pt x="123139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411"/>
          <p:cNvSpPr/>
          <p:nvPr/>
        </p:nvSpPr>
        <p:spPr>
          <a:xfrm>
            <a:off x="466771" y="1147897"/>
            <a:ext cx="163993" cy="45719"/>
          </a:xfrm>
          <a:custGeom>
            <a:avLst/>
            <a:gdLst/>
            <a:ahLst/>
            <a:cxnLst/>
            <a:rect l="l" t="t" r="r" b="b"/>
            <a:pathLst>
              <a:path w="271272">
                <a:moveTo>
                  <a:pt x="0" y="0"/>
                </a:moveTo>
                <a:lnTo>
                  <a:pt x="27127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412"/>
          <p:cNvSpPr/>
          <p:nvPr/>
        </p:nvSpPr>
        <p:spPr>
          <a:xfrm>
            <a:off x="466771" y="1147897"/>
            <a:ext cx="163993" cy="45719"/>
          </a:xfrm>
          <a:custGeom>
            <a:avLst/>
            <a:gdLst/>
            <a:ahLst/>
            <a:cxnLst/>
            <a:rect l="l" t="t" r="r" b="b"/>
            <a:pathLst>
              <a:path w="271272">
                <a:moveTo>
                  <a:pt x="27127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356"/>
          <p:cNvSpPr txBox="1"/>
          <p:nvPr/>
        </p:nvSpPr>
        <p:spPr>
          <a:xfrm>
            <a:off x="510687" y="916689"/>
            <a:ext cx="849078" cy="94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ts val="704"/>
              </a:lnSpc>
              <a:spcBef>
                <a:spcPts val="35"/>
              </a:spcBef>
            </a:pP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ub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ti</a:t>
            </a: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600" spc="2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ut</a:t>
            </a: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o</a:t>
            </a:r>
            <a:r>
              <a:rPr sz="600" spc="-6" dirty="0">
                <a:solidFill>
                  <a:srgbClr val="FF0000"/>
                </a:solidFill>
                <a:latin typeface="Arial Narrow"/>
                <a:cs typeface="Arial Narrow"/>
              </a:rPr>
              <a:t>ma</a:t>
            </a:r>
            <a:r>
              <a:rPr sz="600" spc="6" dirty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io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sz="600" spc="29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600" spc="3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6" dirty="0">
                <a:solidFill>
                  <a:srgbClr val="FF0000"/>
                </a:solidFill>
                <a:latin typeface="Arial Narrow"/>
                <a:cs typeface="Arial Narrow"/>
              </a:rPr>
              <a:t>y</a:t>
            </a:r>
            <a:r>
              <a:rPr sz="600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sz="600" spc="-3" dirty="0">
                <a:solidFill>
                  <a:srgbClr val="FF0000"/>
                </a:solidFill>
                <a:latin typeface="Arial Narrow"/>
                <a:cs typeface="Arial Narrow"/>
              </a:rPr>
              <a:t>tem</a:t>
            </a:r>
            <a:endParaRPr sz="600" dirty="0">
              <a:latin typeface="Arial Narrow"/>
              <a:cs typeface="Arial Narrow"/>
            </a:endParaRPr>
          </a:p>
        </p:txBody>
      </p:sp>
      <p:sp>
        <p:nvSpPr>
          <p:cNvPr id="509" name="object 355"/>
          <p:cNvSpPr txBox="1"/>
          <p:nvPr/>
        </p:nvSpPr>
        <p:spPr>
          <a:xfrm>
            <a:off x="469045" y="1193616"/>
            <a:ext cx="547236" cy="1646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23"/>
              </a:spcBef>
            </a:pPr>
            <a:r>
              <a:rPr sz="900" b="1" dirty="0" err="1" smtClean="0">
                <a:latin typeface="Arial Narrow"/>
                <a:cs typeface="Arial Narrow"/>
              </a:rPr>
              <a:t>L</a:t>
            </a:r>
            <a:r>
              <a:rPr sz="900" b="1" spc="3" dirty="0" err="1" smtClean="0">
                <a:latin typeface="Arial Narrow"/>
                <a:cs typeface="Arial Narrow"/>
              </a:rPr>
              <a:t>e</a:t>
            </a:r>
            <a:r>
              <a:rPr sz="900" b="1" dirty="0" err="1" smtClean="0">
                <a:latin typeface="Arial Narrow"/>
                <a:cs typeface="Arial Narrow"/>
              </a:rPr>
              <a:t>g</a:t>
            </a:r>
            <a:r>
              <a:rPr sz="900" b="1" spc="-3" dirty="0" err="1" smtClean="0">
                <a:latin typeface="Arial Narrow"/>
                <a:cs typeface="Arial Narrow"/>
              </a:rPr>
              <a:t>e</a:t>
            </a:r>
            <a:r>
              <a:rPr sz="900" b="1" dirty="0" err="1" smtClean="0">
                <a:latin typeface="Arial Narrow"/>
                <a:cs typeface="Arial Narrow"/>
              </a:rPr>
              <a:t>nd</a:t>
            </a:r>
            <a:r>
              <a:rPr lang="en-US" sz="900" b="1" dirty="0" err="1">
                <a:latin typeface="Arial Narrow"/>
                <a:cs typeface="Arial Narrow"/>
              </a:rPr>
              <a:t>a</a:t>
            </a:r>
            <a:r>
              <a:rPr sz="900" b="1" dirty="0" smtClean="0">
                <a:latin typeface="Arial Narrow"/>
                <a:cs typeface="Arial Narrow"/>
              </a:rPr>
              <a:t>: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510" name="object 354"/>
          <p:cNvSpPr txBox="1"/>
          <p:nvPr/>
        </p:nvSpPr>
        <p:spPr>
          <a:xfrm>
            <a:off x="402239" y="1358309"/>
            <a:ext cx="1741455" cy="2878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lang="en-US" sz="800" dirty="0" err="1" smtClean="0">
                <a:latin typeface="Arial Narrow"/>
                <a:cs typeface="Arial Narrow"/>
              </a:rPr>
              <a:t>Linia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Albastra</a:t>
            </a:r>
            <a:r>
              <a:rPr sz="800" dirty="0" err="1" smtClean="0">
                <a:latin typeface="Arial Narrow"/>
                <a:cs typeface="Arial Narrow"/>
              </a:rPr>
              <a:t>:</a:t>
            </a:r>
            <a:r>
              <a:rPr lang="en-US" sz="800" dirty="0" err="1" smtClean="0">
                <a:latin typeface="Arial Narrow"/>
                <a:cs typeface="Arial Narrow"/>
              </a:rPr>
              <a:t>LAN-FTP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11" name="object 352"/>
          <p:cNvSpPr txBox="1"/>
          <p:nvPr/>
        </p:nvSpPr>
        <p:spPr>
          <a:xfrm>
            <a:off x="402239" y="1489273"/>
            <a:ext cx="1705565" cy="2878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lang="en-US" sz="800" dirty="0" err="1" smtClean="0">
                <a:latin typeface="Arial Narrow"/>
                <a:cs typeface="Arial Narrow"/>
              </a:rPr>
              <a:t>Linia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rosie</a:t>
            </a:r>
            <a:r>
              <a:rPr sz="800" dirty="0" err="1" smtClean="0">
                <a:latin typeface="Arial Narrow"/>
                <a:cs typeface="Arial Narrow"/>
              </a:rPr>
              <a:t>:</a:t>
            </a:r>
            <a:r>
              <a:rPr lang="en-US" sz="800" dirty="0" err="1" smtClean="0">
                <a:latin typeface="Arial Narrow"/>
                <a:cs typeface="Arial Narrow"/>
              </a:rPr>
              <a:t>LAN-FO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18" name="object 367"/>
          <p:cNvSpPr txBox="1"/>
          <p:nvPr/>
        </p:nvSpPr>
        <p:spPr>
          <a:xfrm>
            <a:off x="7889317" y="667527"/>
            <a:ext cx="669070" cy="3507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3616" marR="97880" algn="ctr">
              <a:lnSpc>
                <a:spcPct val="95621"/>
              </a:lnSpc>
              <a:spcBef>
                <a:spcPts val="13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93616" marR="97880" algn="ctr">
              <a:lnSpc>
                <a:spcPct val="95621"/>
              </a:lnSpc>
              <a:spcBef>
                <a:spcPts val="13"/>
              </a:spcBef>
            </a:pPr>
            <a:r>
              <a:rPr lang="en-GB" sz="500" dirty="0">
                <a:latin typeface="Arial Narrow"/>
                <a:cs typeface="Arial Narrow"/>
              </a:rPr>
              <a:t>BMS</a:t>
            </a:r>
            <a:endParaRPr sz="500" dirty="0">
              <a:latin typeface="Arial Narrow"/>
              <a:cs typeface="Arial Narrow"/>
            </a:endParaRPr>
          </a:p>
        </p:txBody>
      </p:sp>
      <p:sp>
        <p:nvSpPr>
          <p:cNvPr id="523" name="Rounded Rectangle 522"/>
          <p:cNvSpPr/>
          <p:nvPr/>
        </p:nvSpPr>
        <p:spPr>
          <a:xfrm>
            <a:off x="2676467" y="2000792"/>
            <a:ext cx="4141161" cy="794942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525" name="TextBox 524"/>
          <p:cNvSpPr txBox="1"/>
          <p:nvPr/>
        </p:nvSpPr>
        <p:spPr>
          <a:xfrm>
            <a:off x="4148744" y="2070304"/>
            <a:ext cx="1209594" cy="336941"/>
          </a:xfrm>
          <a:prstGeom prst="rect">
            <a:avLst/>
          </a:prstGeom>
          <a:noFill/>
        </p:spPr>
        <p:txBody>
          <a:bodyPr wrap="square" lIns="59363" tIns="29681" rIns="59363" bIns="29681" rtlCol="0">
            <a:spAutoFit/>
          </a:bodyPr>
          <a:lstStyle/>
          <a:p>
            <a:endParaRPr lang="en-GB" sz="500" dirty="0"/>
          </a:p>
          <a:p>
            <a:r>
              <a:rPr lang="en-GB" sz="800" dirty="0">
                <a:latin typeface="Arial Narrow"/>
                <a:cs typeface="Arial Narrow"/>
              </a:rPr>
              <a:t>Camera de </a:t>
            </a:r>
            <a:r>
              <a:rPr lang="en-GB" sz="800" dirty="0" err="1">
                <a:latin typeface="Arial Narrow"/>
                <a:cs typeface="Arial Narrow"/>
              </a:rPr>
              <a:t>comanda</a:t>
            </a:r>
            <a:r>
              <a:rPr lang="en-GB" sz="800" dirty="0">
                <a:latin typeface="Arial Narrow"/>
                <a:cs typeface="Arial Narrow"/>
              </a:rPr>
              <a:t>  PA2</a:t>
            </a:r>
          </a:p>
          <a:p>
            <a:endParaRPr lang="en-GB" sz="500" dirty="0"/>
          </a:p>
        </p:txBody>
      </p:sp>
      <p:sp>
        <p:nvSpPr>
          <p:cNvPr id="21" name="Rounded Rectangle 20"/>
          <p:cNvSpPr/>
          <p:nvPr/>
        </p:nvSpPr>
        <p:spPr>
          <a:xfrm>
            <a:off x="1442994" y="5647620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D.S.I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27" name="Rounded Rectangle 526"/>
          <p:cNvSpPr/>
          <p:nvPr/>
        </p:nvSpPr>
        <p:spPr>
          <a:xfrm>
            <a:off x="1446235" y="5052468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D.I.A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28" name="Rounded Rectangle 527"/>
          <p:cNvSpPr/>
          <p:nvPr/>
        </p:nvSpPr>
        <p:spPr>
          <a:xfrm>
            <a:off x="2438230" y="4984218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D.I.A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2451836" y="5369027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D.S.I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3535642" y="5077509"/>
            <a:ext cx="579733" cy="316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D.I.A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3522617" y="5637797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D.S.I</a:t>
            </a:r>
          </a:p>
        </p:txBody>
      </p:sp>
      <p:sp>
        <p:nvSpPr>
          <p:cNvPr id="22" name="Left Brace 21"/>
          <p:cNvSpPr/>
          <p:nvPr/>
        </p:nvSpPr>
        <p:spPr>
          <a:xfrm>
            <a:off x="1216078" y="5077508"/>
            <a:ext cx="99509" cy="8980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 sz="900"/>
          </a:p>
        </p:txBody>
      </p:sp>
      <p:sp>
        <p:nvSpPr>
          <p:cNvPr id="23" name="Left Brace 22"/>
          <p:cNvSpPr/>
          <p:nvPr/>
        </p:nvSpPr>
        <p:spPr>
          <a:xfrm>
            <a:off x="2220436" y="5048862"/>
            <a:ext cx="79993" cy="10094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3301514" y="5126742"/>
            <a:ext cx="66796" cy="8266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 sz="900"/>
          </a:p>
        </p:txBody>
      </p:sp>
      <p:sp>
        <p:nvSpPr>
          <p:cNvPr id="551" name="object 1554"/>
          <p:cNvSpPr/>
          <p:nvPr/>
        </p:nvSpPr>
        <p:spPr>
          <a:xfrm>
            <a:off x="7735728" y="1768360"/>
            <a:ext cx="623726" cy="654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1555"/>
          <p:cNvSpPr/>
          <p:nvPr/>
        </p:nvSpPr>
        <p:spPr>
          <a:xfrm>
            <a:off x="7737230" y="1856221"/>
            <a:ext cx="624647" cy="664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358"/>
          <p:cNvSpPr txBox="1"/>
          <p:nvPr/>
        </p:nvSpPr>
        <p:spPr>
          <a:xfrm>
            <a:off x="7561337" y="1991958"/>
            <a:ext cx="606894" cy="1641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36"/>
              </a:spcBef>
            </a:pPr>
            <a:r>
              <a:rPr sz="400" spc="-3" dirty="0">
                <a:latin typeface="Arial Narrow"/>
                <a:cs typeface="Arial Narrow"/>
              </a:rPr>
              <a:t>U</a:t>
            </a:r>
            <a:r>
              <a:rPr sz="400" dirty="0">
                <a:latin typeface="Arial Narrow"/>
                <a:cs typeface="Arial Narrow"/>
              </a:rPr>
              <a:t>n</a:t>
            </a:r>
            <a:r>
              <a:rPr sz="400" spc="3" dirty="0">
                <a:latin typeface="Arial Narrow"/>
                <a:cs typeface="Arial Narrow"/>
              </a:rPr>
              <a:t>m</a:t>
            </a:r>
            <a:r>
              <a:rPr sz="400" spc="-6" dirty="0">
                <a:latin typeface="Arial Narrow"/>
                <a:cs typeface="Arial Narrow"/>
              </a:rPr>
              <a:t>a</a:t>
            </a:r>
            <a:r>
              <a:rPr sz="400" dirty="0">
                <a:latin typeface="Arial Narrow"/>
                <a:cs typeface="Arial Narrow"/>
              </a:rPr>
              <a:t>naged</a:t>
            </a:r>
            <a:r>
              <a:rPr sz="400" spc="60" dirty="0">
                <a:latin typeface="Arial Narrow"/>
                <a:cs typeface="Arial Narrow"/>
              </a:rPr>
              <a:t> </a:t>
            </a:r>
            <a:r>
              <a:rPr sz="400" spc="-3" dirty="0">
                <a:latin typeface="Arial Narrow"/>
                <a:cs typeface="Arial Narrow"/>
              </a:rPr>
              <a:t>E</a:t>
            </a:r>
            <a:r>
              <a:rPr sz="400" dirty="0">
                <a:latin typeface="Arial Narrow"/>
                <a:cs typeface="Arial Narrow"/>
              </a:rPr>
              <a:t>thernet</a:t>
            </a:r>
            <a:r>
              <a:rPr sz="400" spc="41" dirty="0">
                <a:latin typeface="Arial Narrow"/>
                <a:cs typeface="Arial Narrow"/>
              </a:rPr>
              <a:t> </a:t>
            </a:r>
            <a:r>
              <a:rPr sz="400" spc="6" dirty="0">
                <a:latin typeface="Arial Narrow"/>
                <a:cs typeface="Arial Narrow"/>
              </a:rPr>
              <a:t>S</a:t>
            </a:r>
            <a:r>
              <a:rPr sz="400" dirty="0">
                <a:latin typeface="Arial Narrow"/>
                <a:cs typeface="Arial Narrow"/>
              </a:rPr>
              <a:t>w</a:t>
            </a:r>
          </a:p>
          <a:p>
            <a:pPr marL="8245">
              <a:lnSpc>
                <a:spcPct val="95621"/>
              </a:lnSpc>
              <a:spcBef>
                <a:spcPts val="32"/>
              </a:spcBef>
            </a:pPr>
            <a:r>
              <a:rPr sz="400" spc="-3" dirty="0">
                <a:latin typeface="Arial Narrow"/>
                <a:cs typeface="Arial Narrow"/>
              </a:rPr>
              <a:t>RU</a:t>
            </a:r>
            <a:r>
              <a:rPr sz="400" spc="3" dirty="0">
                <a:latin typeface="Arial Narrow"/>
                <a:cs typeface="Arial Narrow"/>
              </a:rPr>
              <a:t>G</a:t>
            </a:r>
            <a:r>
              <a:rPr sz="400" spc="-6" dirty="0">
                <a:latin typeface="Arial Narrow"/>
                <a:cs typeface="Arial Narrow"/>
              </a:rPr>
              <a:t>G</a:t>
            </a:r>
            <a:r>
              <a:rPr sz="400" spc="6" dirty="0">
                <a:latin typeface="Arial Narrow"/>
                <a:cs typeface="Arial Narrow"/>
              </a:rPr>
              <a:t>E</a:t>
            </a:r>
            <a:r>
              <a:rPr sz="400" spc="-3" dirty="0">
                <a:latin typeface="Arial Narrow"/>
                <a:cs typeface="Arial Narrow"/>
              </a:rPr>
              <a:t>DC</a:t>
            </a:r>
            <a:r>
              <a:rPr sz="400" spc="3" dirty="0">
                <a:latin typeface="Arial Narrow"/>
                <a:cs typeface="Arial Narrow"/>
              </a:rPr>
              <a:t>O</a:t>
            </a:r>
            <a:r>
              <a:rPr sz="400" dirty="0">
                <a:latin typeface="Arial Narrow"/>
                <a:cs typeface="Arial Narrow"/>
              </a:rPr>
              <a:t>M</a:t>
            </a:r>
          </a:p>
        </p:txBody>
      </p:sp>
      <p:sp>
        <p:nvSpPr>
          <p:cNvPr id="561" name="object 357"/>
          <p:cNvSpPr txBox="1"/>
          <p:nvPr/>
        </p:nvSpPr>
        <p:spPr>
          <a:xfrm>
            <a:off x="8229599" y="1676401"/>
            <a:ext cx="66717" cy="944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ts val="704"/>
              </a:lnSpc>
              <a:spcBef>
                <a:spcPts val="35"/>
              </a:spcBef>
            </a:pPr>
            <a:r>
              <a:rPr sz="600" dirty="0">
                <a:latin typeface="Arial Narrow"/>
                <a:cs typeface="Arial Narrow"/>
              </a:rPr>
              <a:t>A</a:t>
            </a:r>
          </a:p>
        </p:txBody>
      </p:sp>
      <p:sp>
        <p:nvSpPr>
          <p:cNvPr id="563" name="object 86"/>
          <p:cNvSpPr txBox="1"/>
          <p:nvPr/>
        </p:nvSpPr>
        <p:spPr>
          <a:xfrm>
            <a:off x="8151238" y="1832274"/>
            <a:ext cx="416431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pic>
        <p:nvPicPr>
          <p:cNvPr id="5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78" y="1052113"/>
            <a:ext cx="183111" cy="4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48" y="1088286"/>
            <a:ext cx="291674" cy="2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6" name="Rounded Rectangle 565"/>
          <p:cNvSpPr/>
          <p:nvPr/>
        </p:nvSpPr>
        <p:spPr>
          <a:xfrm>
            <a:off x="7764849" y="844084"/>
            <a:ext cx="918006" cy="828457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568" name="object 1564"/>
          <p:cNvSpPr/>
          <p:nvPr/>
        </p:nvSpPr>
        <p:spPr>
          <a:xfrm rot="5400000" flipH="1">
            <a:off x="8373192" y="1773964"/>
            <a:ext cx="111515" cy="164007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32765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1564"/>
          <p:cNvSpPr/>
          <p:nvPr/>
        </p:nvSpPr>
        <p:spPr>
          <a:xfrm flipH="1">
            <a:off x="8356820" y="1906912"/>
            <a:ext cx="153496" cy="27646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327659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1825"/>
          <p:cNvSpPr/>
          <p:nvPr/>
        </p:nvSpPr>
        <p:spPr>
          <a:xfrm rot="5400000" flipH="1">
            <a:off x="4543080" y="2812161"/>
            <a:ext cx="343680" cy="1574168"/>
          </a:xfrm>
          <a:custGeom>
            <a:avLst/>
            <a:gdLst/>
            <a:ahLst/>
            <a:cxnLst/>
            <a:rect l="l" t="t" r="r" b="b"/>
            <a:pathLst>
              <a:path h="601979">
                <a:moveTo>
                  <a:pt x="0" y="6019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1731"/>
          <p:cNvSpPr/>
          <p:nvPr/>
        </p:nvSpPr>
        <p:spPr>
          <a:xfrm>
            <a:off x="5988623" y="2194826"/>
            <a:ext cx="612741" cy="296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2468970" y="5790043"/>
            <a:ext cx="586105" cy="2938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D.P.I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306149" y="5146517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Left Arrow 30"/>
          <p:cNvSpPr/>
          <p:nvPr/>
        </p:nvSpPr>
        <p:spPr>
          <a:xfrm>
            <a:off x="1299261" y="5281205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0" name="Right Arrow 579"/>
          <p:cNvSpPr/>
          <p:nvPr/>
        </p:nvSpPr>
        <p:spPr>
          <a:xfrm>
            <a:off x="1292035" y="5733987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1" name="Left Arrow 580"/>
          <p:cNvSpPr/>
          <p:nvPr/>
        </p:nvSpPr>
        <p:spPr>
          <a:xfrm>
            <a:off x="1285147" y="5868675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2" name="Right Arrow 581"/>
          <p:cNvSpPr/>
          <p:nvPr/>
        </p:nvSpPr>
        <p:spPr>
          <a:xfrm>
            <a:off x="2285332" y="5081023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3" name="Left Arrow 582"/>
          <p:cNvSpPr/>
          <p:nvPr/>
        </p:nvSpPr>
        <p:spPr>
          <a:xfrm>
            <a:off x="2277129" y="5215711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4" name="Right Arrow 583"/>
          <p:cNvSpPr/>
          <p:nvPr/>
        </p:nvSpPr>
        <p:spPr>
          <a:xfrm>
            <a:off x="2307052" y="5455845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5" name="Left Arrow 584"/>
          <p:cNvSpPr/>
          <p:nvPr/>
        </p:nvSpPr>
        <p:spPr>
          <a:xfrm>
            <a:off x="2285332" y="5590533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6" name="Right Arrow 585"/>
          <p:cNvSpPr/>
          <p:nvPr/>
        </p:nvSpPr>
        <p:spPr>
          <a:xfrm>
            <a:off x="2307625" y="5845196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7" name="Left Arrow 586"/>
          <p:cNvSpPr/>
          <p:nvPr/>
        </p:nvSpPr>
        <p:spPr>
          <a:xfrm>
            <a:off x="2312625" y="5975543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8" name="Right Arrow 587"/>
          <p:cNvSpPr/>
          <p:nvPr/>
        </p:nvSpPr>
        <p:spPr>
          <a:xfrm>
            <a:off x="3389014" y="5146788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89" name="Left Arrow 588"/>
          <p:cNvSpPr/>
          <p:nvPr/>
        </p:nvSpPr>
        <p:spPr>
          <a:xfrm>
            <a:off x="3381698" y="5281476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0" name="Right Arrow 589"/>
          <p:cNvSpPr/>
          <p:nvPr/>
        </p:nvSpPr>
        <p:spPr>
          <a:xfrm>
            <a:off x="3382067" y="5701123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1" name="Left Arrow 590"/>
          <p:cNvSpPr/>
          <p:nvPr/>
        </p:nvSpPr>
        <p:spPr>
          <a:xfrm>
            <a:off x="3376850" y="5860408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93" name="Rectangle 592"/>
          <p:cNvSpPr/>
          <p:nvPr/>
        </p:nvSpPr>
        <p:spPr>
          <a:xfrm>
            <a:off x="1000968" y="5422793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594" name="Rectangle 593"/>
          <p:cNvSpPr/>
          <p:nvPr/>
        </p:nvSpPr>
        <p:spPr>
          <a:xfrm>
            <a:off x="2028810" y="5452174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595" name="Rectangle 594"/>
          <p:cNvSpPr/>
          <p:nvPr/>
        </p:nvSpPr>
        <p:spPr>
          <a:xfrm>
            <a:off x="3096838" y="5432348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596" name="object 50"/>
          <p:cNvSpPr txBox="1"/>
          <p:nvPr/>
        </p:nvSpPr>
        <p:spPr>
          <a:xfrm>
            <a:off x="7098092" y="6148105"/>
            <a:ext cx="893671" cy="1981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 GRUP ELECTROGEN  </a:t>
            </a:r>
            <a:r>
              <a:rPr lang="en-GB" sz="500" dirty="0" smtClean="0">
                <a:latin typeface="Arial Narrow"/>
                <a:cs typeface="Arial Narrow"/>
              </a:rPr>
              <a:t>G23</a:t>
            </a:r>
            <a:endParaRPr lang="en-GB" sz="500" dirty="0">
              <a:latin typeface="Arial Narrow"/>
              <a:cs typeface="Arial Narrow"/>
            </a:endParaRPr>
          </a:p>
        </p:txBody>
      </p:sp>
      <p:sp>
        <p:nvSpPr>
          <p:cNvPr id="597" name="object 50"/>
          <p:cNvSpPr txBox="1"/>
          <p:nvPr/>
        </p:nvSpPr>
        <p:spPr>
          <a:xfrm>
            <a:off x="6058390" y="6150760"/>
            <a:ext cx="851346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GRUP ELECTROGEN </a:t>
            </a:r>
            <a:r>
              <a:rPr lang="en-GB" sz="500" dirty="0" smtClean="0">
                <a:latin typeface="Arial Narrow"/>
                <a:cs typeface="Arial Narrow"/>
              </a:rPr>
              <a:t>G22</a:t>
            </a:r>
            <a:endParaRPr lang="en-GB" sz="500" dirty="0">
              <a:latin typeface="Arial Narrow"/>
              <a:cs typeface="Arial Narrow"/>
            </a:endParaRPr>
          </a:p>
        </p:txBody>
      </p:sp>
      <p:sp>
        <p:nvSpPr>
          <p:cNvPr id="598" name="object 50"/>
          <p:cNvSpPr txBox="1"/>
          <p:nvPr/>
        </p:nvSpPr>
        <p:spPr>
          <a:xfrm>
            <a:off x="5001296" y="6156715"/>
            <a:ext cx="852674" cy="182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78161">
              <a:lnSpc>
                <a:spcPts val="526"/>
              </a:lnSpc>
              <a:spcBef>
                <a:spcPts val="26"/>
              </a:spcBef>
            </a:pPr>
            <a:endParaRPr lang="en-GB" sz="500" dirty="0">
              <a:latin typeface="Arial Narrow"/>
              <a:cs typeface="Arial Narrow"/>
            </a:endParaRPr>
          </a:p>
          <a:p>
            <a:pPr marL="78161">
              <a:lnSpc>
                <a:spcPts val="526"/>
              </a:lnSpc>
              <a:spcBef>
                <a:spcPts val="26"/>
              </a:spcBef>
            </a:pPr>
            <a:r>
              <a:rPr lang="en-GB" sz="500" dirty="0">
                <a:latin typeface="Arial Narrow"/>
                <a:cs typeface="Arial Narrow"/>
              </a:rPr>
              <a:t>      GRUP ELECTROGEN  </a:t>
            </a:r>
            <a:r>
              <a:rPr lang="en-GB" sz="500" dirty="0" smtClean="0">
                <a:latin typeface="Arial Narrow"/>
                <a:cs typeface="Arial Narrow"/>
              </a:rPr>
              <a:t>G21 </a:t>
            </a:r>
            <a:endParaRPr lang="en-GB" sz="500" dirty="0">
              <a:latin typeface="Arial Narrow"/>
              <a:cs typeface="Arial Narrow"/>
            </a:endParaRPr>
          </a:p>
        </p:txBody>
      </p:sp>
      <p:sp>
        <p:nvSpPr>
          <p:cNvPr id="599" name="Rounded Rectangle 598"/>
          <p:cNvSpPr/>
          <p:nvPr/>
        </p:nvSpPr>
        <p:spPr>
          <a:xfrm>
            <a:off x="7009561" y="4444567"/>
            <a:ext cx="1053766" cy="1978907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600" name="Rounded Rectangle 599"/>
          <p:cNvSpPr/>
          <p:nvPr/>
        </p:nvSpPr>
        <p:spPr>
          <a:xfrm>
            <a:off x="5927483" y="4444566"/>
            <a:ext cx="1050293" cy="1977210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601" name="Rounded Rectangle 600"/>
          <p:cNvSpPr/>
          <p:nvPr/>
        </p:nvSpPr>
        <p:spPr>
          <a:xfrm>
            <a:off x="4892836" y="4444566"/>
            <a:ext cx="1007023" cy="1977210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602" name="object 872"/>
          <p:cNvSpPr txBox="1"/>
          <p:nvPr/>
        </p:nvSpPr>
        <p:spPr>
          <a:xfrm>
            <a:off x="5190436" y="4162041"/>
            <a:ext cx="271326" cy="2515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pic>
        <p:nvPicPr>
          <p:cNvPr id="603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0703" y="4506424"/>
            <a:ext cx="514552" cy="33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9559" y="4534265"/>
            <a:ext cx="506720" cy="33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5" name="Picture 3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2143" y="4520431"/>
            <a:ext cx="486452" cy="3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6" name="Rounded Rectangle 605"/>
          <p:cNvSpPr/>
          <p:nvPr/>
        </p:nvSpPr>
        <p:spPr>
          <a:xfrm>
            <a:off x="4762486" y="4300852"/>
            <a:ext cx="3415122" cy="2437121"/>
          </a:xfrm>
          <a:prstGeom prst="roundRect">
            <a:avLst/>
          </a:prstGeom>
          <a:noFill/>
          <a:ln w="158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rtlCol="0" anchor="ctr"/>
          <a:lstStyle/>
          <a:p>
            <a:pPr algn="ctr"/>
            <a:endParaRPr lang="en-GB"/>
          </a:p>
        </p:txBody>
      </p:sp>
      <p:sp>
        <p:nvSpPr>
          <p:cNvPr id="607" name="TextBox 606"/>
          <p:cNvSpPr txBox="1"/>
          <p:nvPr/>
        </p:nvSpPr>
        <p:spPr>
          <a:xfrm>
            <a:off x="5159058" y="6451354"/>
            <a:ext cx="1211226" cy="306163"/>
          </a:xfrm>
          <a:prstGeom prst="rect">
            <a:avLst/>
          </a:prstGeom>
          <a:noFill/>
        </p:spPr>
        <p:txBody>
          <a:bodyPr wrap="square" lIns="59363" tIns="29681" rIns="59363" bIns="29681" rtlCol="0">
            <a:spAutoFit/>
          </a:bodyPr>
          <a:lstStyle/>
          <a:p>
            <a:r>
              <a:rPr lang="en-GB" sz="800" dirty="0"/>
              <a:t>Camera </a:t>
            </a:r>
            <a:r>
              <a:rPr lang="en-GB" sz="800" dirty="0" err="1"/>
              <a:t>grupuri</a:t>
            </a:r>
            <a:endParaRPr lang="en-GB" sz="800" dirty="0"/>
          </a:p>
          <a:p>
            <a:r>
              <a:rPr lang="en-GB" sz="800" dirty="0" smtClean="0"/>
              <a:t>G21</a:t>
            </a:r>
            <a:r>
              <a:rPr lang="en-GB" sz="800" dirty="0"/>
              <a:t>, </a:t>
            </a:r>
            <a:r>
              <a:rPr lang="en-GB" sz="800" dirty="0" smtClean="0"/>
              <a:t>G22</a:t>
            </a:r>
            <a:r>
              <a:rPr lang="en-GB" sz="800" dirty="0"/>
              <a:t>, </a:t>
            </a:r>
            <a:r>
              <a:rPr lang="en-GB" sz="800" dirty="0" smtClean="0"/>
              <a:t>G23</a:t>
            </a:r>
            <a:endParaRPr lang="en-GB" sz="800" dirty="0"/>
          </a:p>
        </p:txBody>
      </p:sp>
      <p:sp>
        <p:nvSpPr>
          <p:cNvPr id="608" name="Rounded Rectangle 607"/>
          <p:cNvSpPr/>
          <p:nvPr/>
        </p:nvSpPr>
        <p:spPr>
          <a:xfrm>
            <a:off x="5286013" y="5647620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D.S.I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09" name="Rounded Rectangle 608"/>
          <p:cNvSpPr/>
          <p:nvPr/>
        </p:nvSpPr>
        <p:spPr>
          <a:xfrm>
            <a:off x="5289255" y="5052468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D.I.A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10" name="Rounded Rectangle 609"/>
          <p:cNvSpPr/>
          <p:nvPr/>
        </p:nvSpPr>
        <p:spPr>
          <a:xfrm>
            <a:off x="6281250" y="4984218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D.I.A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6294856" y="5369027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D.S.I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7378662" y="5077509"/>
            <a:ext cx="579733" cy="316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D.I.A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7365636" y="5637797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D.S.I</a:t>
            </a:r>
          </a:p>
        </p:txBody>
      </p:sp>
      <p:sp>
        <p:nvSpPr>
          <p:cNvPr id="614" name="Left Brace 613"/>
          <p:cNvSpPr/>
          <p:nvPr/>
        </p:nvSpPr>
        <p:spPr>
          <a:xfrm>
            <a:off x="5059097" y="5077508"/>
            <a:ext cx="99509" cy="8980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 sz="900"/>
          </a:p>
        </p:txBody>
      </p:sp>
      <p:sp>
        <p:nvSpPr>
          <p:cNvPr id="615" name="Left Brace 614"/>
          <p:cNvSpPr/>
          <p:nvPr/>
        </p:nvSpPr>
        <p:spPr>
          <a:xfrm>
            <a:off x="6063456" y="5048862"/>
            <a:ext cx="79993" cy="10094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/>
          </a:p>
        </p:txBody>
      </p:sp>
      <p:sp>
        <p:nvSpPr>
          <p:cNvPr id="616" name="Left Brace 615"/>
          <p:cNvSpPr/>
          <p:nvPr/>
        </p:nvSpPr>
        <p:spPr>
          <a:xfrm>
            <a:off x="7144533" y="5126742"/>
            <a:ext cx="66796" cy="8266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9363" tIns="29681" rIns="59363" bIns="29681" spcCol="0" rtlCol="0" anchor="ctr"/>
          <a:lstStyle/>
          <a:p>
            <a:pPr algn="ctr"/>
            <a:endParaRPr lang="en-US" sz="900"/>
          </a:p>
        </p:txBody>
      </p:sp>
      <p:sp>
        <p:nvSpPr>
          <p:cNvPr id="617" name="Rounded Rectangle 616"/>
          <p:cNvSpPr/>
          <p:nvPr/>
        </p:nvSpPr>
        <p:spPr>
          <a:xfrm>
            <a:off x="6311989" y="5790043"/>
            <a:ext cx="586105" cy="2938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D.P.I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18" name="Right Arrow 617"/>
          <p:cNvSpPr/>
          <p:nvPr/>
        </p:nvSpPr>
        <p:spPr>
          <a:xfrm>
            <a:off x="5149168" y="5146517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9" name="Left Arrow 618"/>
          <p:cNvSpPr/>
          <p:nvPr/>
        </p:nvSpPr>
        <p:spPr>
          <a:xfrm>
            <a:off x="5142280" y="5281205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0" name="Right Arrow 619"/>
          <p:cNvSpPr/>
          <p:nvPr/>
        </p:nvSpPr>
        <p:spPr>
          <a:xfrm>
            <a:off x="5135054" y="5733987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1" name="Left Arrow 620"/>
          <p:cNvSpPr/>
          <p:nvPr/>
        </p:nvSpPr>
        <p:spPr>
          <a:xfrm>
            <a:off x="5128166" y="5868675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2" name="Right Arrow 621"/>
          <p:cNvSpPr/>
          <p:nvPr/>
        </p:nvSpPr>
        <p:spPr>
          <a:xfrm>
            <a:off x="6128352" y="5081023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3" name="Left Arrow 622"/>
          <p:cNvSpPr/>
          <p:nvPr/>
        </p:nvSpPr>
        <p:spPr>
          <a:xfrm>
            <a:off x="6120148" y="5215711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4" name="Right Arrow 623"/>
          <p:cNvSpPr/>
          <p:nvPr/>
        </p:nvSpPr>
        <p:spPr>
          <a:xfrm>
            <a:off x="6150072" y="5455845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5" name="Left Arrow 624"/>
          <p:cNvSpPr/>
          <p:nvPr/>
        </p:nvSpPr>
        <p:spPr>
          <a:xfrm>
            <a:off x="6128352" y="5590533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6" name="Right Arrow 625"/>
          <p:cNvSpPr/>
          <p:nvPr/>
        </p:nvSpPr>
        <p:spPr>
          <a:xfrm>
            <a:off x="6150644" y="5845196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7" name="Left Arrow 626"/>
          <p:cNvSpPr/>
          <p:nvPr/>
        </p:nvSpPr>
        <p:spPr>
          <a:xfrm>
            <a:off x="6155644" y="5975543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8" name="Right Arrow 627"/>
          <p:cNvSpPr/>
          <p:nvPr/>
        </p:nvSpPr>
        <p:spPr>
          <a:xfrm>
            <a:off x="7232033" y="5146788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9" name="Left Arrow 628"/>
          <p:cNvSpPr/>
          <p:nvPr/>
        </p:nvSpPr>
        <p:spPr>
          <a:xfrm>
            <a:off x="7224717" y="5281476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0" name="Right Arrow 629"/>
          <p:cNvSpPr/>
          <p:nvPr/>
        </p:nvSpPr>
        <p:spPr>
          <a:xfrm>
            <a:off x="7225086" y="5701123"/>
            <a:ext cx="136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1" name="Left Arrow 630"/>
          <p:cNvSpPr/>
          <p:nvPr/>
        </p:nvSpPr>
        <p:spPr>
          <a:xfrm>
            <a:off x="7219870" y="5860408"/>
            <a:ext cx="136845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32" name="Rectangle 631"/>
          <p:cNvSpPr/>
          <p:nvPr/>
        </p:nvSpPr>
        <p:spPr>
          <a:xfrm>
            <a:off x="4843987" y="5422793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633" name="Rectangle 632"/>
          <p:cNvSpPr/>
          <p:nvPr/>
        </p:nvSpPr>
        <p:spPr>
          <a:xfrm>
            <a:off x="5871830" y="5452174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634" name="Rectangle 633"/>
          <p:cNvSpPr/>
          <p:nvPr/>
        </p:nvSpPr>
        <p:spPr>
          <a:xfrm>
            <a:off x="6939857" y="5432348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637" name="object 1894"/>
          <p:cNvSpPr/>
          <p:nvPr/>
        </p:nvSpPr>
        <p:spPr>
          <a:xfrm>
            <a:off x="5952227" y="1296661"/>
            <a:ext cx="56200" cy="44959"/>
          </a:xfrm>
          <a:custGeom>
            <a:avLst/>
            <a:gdLst/>
            <a:ahLst/>
            <a:cxnLst/>
            <a:rect l="l" t="t" r="r" b="b"/>
            <a:pathLst>
              <a:path w="92963" h="70103">
                <a:moveTo>
                  <a:pt x="0" y="70103"/>
                </a:moveTo>
                <a:lnTo>
                  <a:pt x="92963" y="70103"/>
                </a:lnTo>
                <a:lnTo>
                  <a:pt x="9296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1901"/>
          <p:cNvSpPr/>
          <p:nvPr/>
        </p:nvSpPr>
        <p:spPr>
          <a:xfrm>
            <a:off x="5917218" y="1784376"/>
            <a:ext cx="3685" cy="0"/>
          </a:xfrm>
          <a:custGeom>
            <a:avLst/>
            <a:gdLst/>
            <a:ahLst/>
            <a:cxnLst/>
            <a:rect l="l" t="t" r="r" b="b"/>
            <a:pathLst>
              <a:path w="6096">
                <a:moveTo>
                  <a:pt x="6096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1902"/>
          <p:cNvSpPr/>
          <p:nvPr/>
        </p:nvSpPr>
        <p:spPr>
          <a:xfrm>
            <a:off x="5871152" y="1784376"/>
            <a:ext cx="4606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7620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1906"/>
          <p:cNvSpPr/>
          <p:nvPr/>
        </p:nvSpPr>
        <p:spPr>
          <a:xfrm>
            <a:off x="5896027" y="1424698"/>
            <a:ext cx="0" cy="429072"/>
          </a:xfrm>
          <a:custGeom>
            <a:avLst/>
            <a:gdLst/>
            <a:ahLst/>
            <a:cxnLst/>
            <a:rect l="l" t="t" r="r" b="b"/>
            <a:pathLst>
              <a:path h="669035">
                <a:moveTo>
                  <a:pt x="0" y="0"/>
                </a:moveTo>
                <a:lnTo>
                  <a:pt x="0" y="669035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1907"/>
          <p:cNvSpPr/>
          <p:nvPr/>
        </p:nvSpPr>
        <p:spPr>
          <a:xfrm>
            <a:off x="5896027" y="1424698"/>
            <a:ext cx="0" cy="429072"/>
          </a:xfrm>
          <a:custGeom>
            <a:avLst/>
            <a:gdLst/>
            <a:ahLst/>
            <a:cxnLst/>
            <a:rect l="l" t="t" r="r" b="b"/>
            <a:pathLst>
              <a:path h="669035">
                <a:moveTo>
                  <a:pt x="0" y="0"/>
                </a:moveTo>
                <a:lnTo>
                  <a:pt x="0" y="669035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1908"/>
          <p:cNvSpPr/>
          <p:nvPr/>
        </p:nvSpPr>
        <p:spPr>
          <a:xfrm>
            <a:off x="5878523" y="1853772"/>
            <a:ext cx="35931" cy="38117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364"/>
          <p:cNvSpPr txBox="1"/>
          <p:nvPr/>
        </p:nvSpPr>
        <p:spPr>
          <a:xfrm>
            <a:off x="6344399" y="895007"/>
            <a:ext cx="60870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sz="300" spc="-3" dirty="0">
                <a:latin typeface="Arial Narrow"/>
                <a:cs typeface="Arial Narrow"/>
              </a:rPr>
              <a:t>2</a:t>
            </a:r>
            <a:r>
              <a:rPr sz="300" spc="6" dirty="0">
                <a:latin typeface="Arial Narrow"/>
                <a:cs typeface="Arial Narrow"/>
              </a:rPr>
              <a:t>1"</a:t>
            </a:r>
            <a:endParaRPr sz="300">
              <a:latin typeface="Arial Narrow"/>
              <a:cs typeface="Arial Narrow"/>
            </a:endParaRPr>
          </a:p>
        </p:txBody>
      </p:sp>
      <p:sp>
        <p:nvSpPr>
          <p:cNvPr id="652" name="object 69"/>
          <p:cNvSpPr txBox="1"/>
          <p:nvPr/>
        </p:nvSpPr>
        <p:spPr>
          <a:xfrm>
            <a:off x="5896028" y="1784376"/>
            <a:ext cx="708257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 dirty="0"/>
          </a:p>
        </p:txBody>
      </p:sp>
      <p:pic>
        <p:nvPicPr>
          <p:cNvPr id="65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02" y="1005772"/>
            <a:ext cx="183111" cy="4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4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80" y="980354"/>
            <a:ext cx="278889" cy="22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11" y="978433"/>
            <a:ext cx="291674" cy="2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6" name="object 2331"/>
          <p:cNvSpPr/>
          <p:nvPr/>
        </p:nvSpPr>
        <p:spPr>
          <a:xfrm>
            <a:off x="6146624" y="1256227"/>
            <a:ext cx="290212" cy="307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1746"/>
          <p:cNvSpPr/>
          <p:nvPr/>
        </p:nvSpPr>
        <p:spPr>
          <a:xfrm flipH="1">
            <a:off x="6013555" y="1546382"/>
            <a:ext cx="260452" cy="360530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1744"/>
          <p:cNvSpPr/>
          <p:nvPr/>
        </p:nvSpPr>
        <p:spPr>
          <a:xfrm>
            <a:off x="6252907" y="1875386"/>
            <a:ext cx="42202" cy="45719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1730"/>
          <p:cNvSpPr/>
          <p:nvPr/>
        </p:nvSpPr>
        <p:spPr>
          <a:xfrm>
            <a:off x="3334045" y="1787188"/>
            <a:ext cx="42202" cy="45719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40"/>
          <p:cNvSpPr txBox="1"/>
          <p:nvPr/>
        </p:nvSpPr>
        <p:spPr>
          <a:xfrm>
            <a:off x="4899242" y="2044295"/>
            <a:ext cx="209609" cy="308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662" name="object 1831"/>
          <p:cNvSpPr/>
          <p:nvPr/>
        </p:nvSpPr>
        <p:spPr>
          <a:xfrm>
            <a:off x="6164333" y="1869036"/>
            <a:ext cx="42202" cy="51194"/>
          </a:xfrm>
          <a:custGeom>
            <a:avLst/>
            <a:gdLst/>
            <a:ahLst/>
            <a:cxnLst/>
            <a:rect l="l" t="t" r="r" b="b"/>
            <a:pathLst>
              <a:path w="59435" h="59435">
                <a:moveTo>
                  <a:pt x="0" y="59435"/>
                </a:moveTo>
                <a:lnTo>
                  <a:pt x="59435" y="59435"/>
                </a:lnTo>
                <a:lnTo>
                  <a:pt x="59435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2074"/>
          <p:cNvSpPr/>
          <p:nvPr/>
        </p:nvSpPr>
        <p:spPr>
          <a:xfrm>
            <a:off x="6556133" y="2490975"/>
            <a:ext cx="42202" cy="1125359"/>
          </a:xfrm>
          <a:custGeom>
            <a:avLst/>
            <a:gdLst/>
            <a:ahLst/>
            <a:cxnLst/>
            <a:rect l="l" t="t" r="r" b="b"/>
            <a:pathLst>
              <a:path h="759713">
                <a:moveTo>
                  <a:pt x="0" y="0"/>
                </a:moveTo>
                <a:lnTo>
                  <a:pt x="0" y="759713"/>
                </a:lnTo>
              </a:path>
            </a:pathLst>
          </a:custGeom>
          <a:ln w="10667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1825"/>
          <p:cNvSpPr/>
          <p:nvPr/>
        </p:nvSpPr>
        <p:spPr>
          <a:xfrm rot="5400000" flipH="1">
            <a:off x="4663870" y="1971544"/>
            <a:ext cx="319168" cy="2735135"/>
          </a:xfrm>
          <a:custGeom>
            <a:avLst/>
            <a:gdLst/>
            <a:ahLst/>
            <a:cxnLst/>
            <a:rect l="l" t="t" r="r" b="b"/>
            <a:pathLst>
              <a:path h="601979">
                <a:moveTo>
                  <a:pt x="0" y="6019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666" name="object 2092"/>
          <p:cNvSpPr/>
          <p:nvPr/>
        </p:nvSpPr>
        <p:spPr>
          <a:xfrm flipH="1">
            <a:off x="595006" y="3484231"/>
            <a:ext cx="2862429" cy="137382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667" name="object 1825"/>
          <p:cNvSpPr/>
          <p:nvPr/>
        </p:nvSpPr>
        <p:spPr>
          <a:xfrm rot="5400000" flipH="1">
            <a:off x="4089719" y="1570991"/>
            <a:ext cx="317572" cy="3395255"/>
          </a:xfrm>
          <a:custGeom>
            <a:avLst/>
            <a:gdLst/>
            <a:ahLst/>
            <a:cxnLst/>
            <a:rect l="l" t="t" r="r" b="b"/>
            <a:pathLst>
              <a:path h="601979">
                <a:moveTo>
                  <a:pt x="0" y="6019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668" name="object 2092"/>
          <p:cNvSpPr/>
          <p:nvPr/>
        </p:nvSpPr>
        <p:spPr>
          <a:xfrm flipH="1">
            <a:off x="5575206" y="3417638"/>
            <a:ext cx="377020" cy="212786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669" name="object 1724"/>
          <p:cNvSpPr/>
          <p:nvPr/>
        </p:nvSpPr>
        <p:spPr>
          <a:xfrm>
            <a:off x="6350178" y="2494835"/>
            <a:ext cx="42202" cy="380477"/>
          </a:xfrm>
          <a:custGeom>
            <a:avLst/>
            <a:gdLst/>
            <a:ahLst/>
            <a:cxnLst/>
            <a:rect l="l" t="t" r="r" b="b"/>
            <a:pathLst>
              <a:path h="483107">
                <a:moveTo>
                  <a:pt x="0" y="0"/>
                </a:moveTo>
                <a:lnTo>
                  <a:pt x="0" y="483107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363"/>
          <p:cNvSpPr txBox="1"/>
          <p:nvPr/>
        </p:nvSpPr>
        <p:spPr>
          <a:xfrm>
            <a:off x="7428269" y="971239"/>
            <a:ext cx="59948" cy="553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sz="300" spc="6" dirty="0">
                <a:latin typeface="Arial Narrow"/>
                <a:cs typeface="Arial Narrow"/>
              </a:rPr>
              <a:t>2</a:t>
            </a:r>
            <a:r>
              <a:rPr sz="300" spc="-3" dirty="0">
                <a:latin typeface="Arial Narrow"/>
                <a:cs typeface="Arial Narrow"/>
              </a:rPr>
              <a:t>1"</a:t>
            </a:r>
            <a:endParaRPr sz="300" dirty="0">
              <a:latin typeface="Arial Narrow"/>
              <a:cs typeface="Arial Narrow"/>
            </a:endParaRPr>
          </a:p>
        </p:txBody>
      </p:sp>
      <p:sp>
        <p:nvSpPr>
          <p:cNvPr id="671" name="object 3653"/>
          <p:cNvSpPr/>
          <p:nvPr/>
        </p:nvSpPr>
        <p:spPr>
          <a:xfrm flipH="1">
            <a:off x="7088367" y="3794286"/>
            <a:ext cx="311866" cy="677251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3653"/>
          <p:cNvSpPr/>
          <p:nvPr/>
        </p:nvSpPr>
        <p:spPr>
          <a:xfrm>
            <a:off x="6442552" y="3746551"/>
            <a:ext cx="0" cy="233596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3654"/>
          <p:cNvSpPr/>
          <p:nvPr/>
        </p:nvSpPr>
        <p:spPr>
          <a:xfrm>
            <a:off x="5221356" y="3974284"/>
            <a:ext cx="42202" cy="445748"/>
          </a:xfrm>
          <a:custGeom>
            <a:avLst/>
            <a:gdLst/>
            <a:ahLst/>
            <a:cxnLst/>
            <a:rect l="l" t="t" r="r" b="b"/>
            <a:pathLst>
              <a:path h="635507">
                <a:moveTo>
                  <a:pt x="0" y="63550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3655"/>
          <p:cNvSpPr/>
          <p:nvPr/>
        </p:nvSpPr>
        <p:spPr>
          <a:xfrm flipV="1">
            <a:off x="5213828" y="3902290"/>
            <a:ext cx="1228724" cy="68927"/>
          </a:xfrm>
          <a:custGeom>
            <a:avLst/>
            <a:gdLst/>
            <a:ahLst/>
            <a:cxnLst/>
            <a:rect l="l" t="t" r="r" b="b"/>
            <a:pathLst>
              <a:path w="3076955">
                <a:moveTo>
                  <a:pt x="0" y="0"/>
                </a:moveTo>
                <a:lnTo>
                  <a:pt x="3076955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3653"/>
          <p:cNvSpPr/>
          <p:nvPr/>
        </p:nvSpPr>
        <p:spPr>
          <a:xfrm>
            <a:off x="6831685" y="3813036"/>
            <a:ext cx="0" cy="233596"/>
          </a:xfrm>
          <a:custGeom>
            <a:avLst/>
            <a:gdLst/>
            <a:ahLst/>
            <a:cxnLst/>
            <a:rect l="l" t="t" r="r" b="b"/>
            <a:pathLst>
              <a:path h="364236">
                <a:moveTo>
                  <a:pt x="0" y="36423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3654"/>
          <p:cNvSpPr/>
          <p:nvPr/>
        </p:nvSpPr>
        <p:spPr>
          <a:xfrm>
            <a:off x="6473756" y="4040769"/>
            <a:ext cx="42202" cy="423549"/>
          </a:xfrm>
          <a:custGeom>
            <a:avLst/>
            <a:gdLst/>
            <a:ahLst/>
            <a:cxnLst/>
            <a:rect l="l" t="t" r="r" b="b"/>
            <a:pathLst>
              <a:path h="635507">
                <a:moveTo>
                  <a:pt x="0" y="63550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3655"/>
          <p:cNvSpPr/>
          <p:nvPr/>
        </p:nvSpPr>
        <p:spPr>
          <a:xfrm flipV="1">
            <a:off x="6475224" y="4004682"/>
            <a:ext cx="347248" cy="45719"/>
          </a:xfrm>
          <a:custGeom>
            <a:avLst/>
            <a:gdLst/>
            <a:ahLst/>
            <a:cxnLst/>
            <a:rect l="l" t="t" r="r" b="b"/>
            <a:pathLst>
              <a:path w="3076955">
                <a:moveTo>
                  <a:pt x="0" y="0"/>
                </a:moveTo>
                <a:lnTo>
                  <a:pt x="3076955" y="0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86"/>
          <p:cNvSpPr txBox="1"/>
          <p:nvPr/>
        </p:nvSpPr>
        <p:spPr>
          <a:xfrm>
            <a:off x="8291915" y="1984674"/>
            <a:ext cx="416431" cy="88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90">
              <a:lnSpc>
                <a:spcPts val="649"/>
              </a:lnSpc>
            </a:pPr>
            <a:endParaRPr sz="600"/>
          </a:p>
        </p:txBody>
      </p:sp>
      <p:sp>
        <p:nvSpPr>
          <p:cNvPr id="680" name="object 1745"/>
          <p:cNvSpPr/>
          <p:nvPr/>
        </p:nvSpPr>
        <p:spPr>
          <a:xfrm flipH="1">
            <a:off x="6876992" y="1485891"/>
            <a:ext cx="42202" cy="401118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1746"/>
          <p:cNvSpPr/>
          <p:nvPr/>
        </p:nvSpPr>
        <p:spPr>
          <a:xfrm flipH="1">
            <a:off x="6926886" y="1480212"/>
            <a:ext cx="61706" cy="320891"/>
          </a:xfrm>
          <a:custGeom>
            <a:avLst/>
            <a:gdLst/>
            <a:ahLst/>
            <a:cxnLst/>
            <a:rect l="l" t="t" r="r" b="b"/>
            <a:pathLst>
              <a:path h="530351">
                <a:moveTo>
                  <a:pt x="0" y="0"/>
                </a:moveTo>
                <a:lnTo>
                  <a:pt x="0" y="530351"/>
                </a:lnTo>
              </a:path>
            </a:pathLst>
          </a:custGeom>
          <a:ln w="9144">
            <a:solidFill>
              <a:srgbClr val="0000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1908"/>
          <p:cNvSpPr/>
          <p:nvPr/>
        </p:nvSpPr>
        <p:spPr>
          <a:xfrm>
            <a:off x="6898094" y="1862208"/>
            <a:ext cx="42202" cy="45719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1908"/>
          <p:cNvSpPr/>
          <p:nvPr/>
        </p:nvSpPr>
        <p:spPr>
          <a:xfrm>
            <a:off x="6964527" y="1775816"/>
            <a:ext cx="42202" cy="45719"/>
          </a:xfrm>
          <a:custGeom>
            <a:avLst/>
            <a:gdLst/>
            <a:ahLst/>
            <a:cxnLst/>
            <a:rect l="l" t="t" r="r" b="b"/>
            <a:pathLst>
              <a:path w="59436" h="59435">
                <a:moveTo>
                  <a:pt x="0" y="59435"/>
                </a:moveTo>
                <a:lnTo>
                  <a:pt x="59436" y="59435"/>
                </a:lnTo>
                <a:lnTo>
                  <a:pt x="59436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2092"/>
          <p:cNvSpPr/>
          <p:nvPr/>
        </p:nvSpPr>
        <p:spPr>
          <a:xfrm flipH="1">
            <a:off x="7889316" y="1480211"/>
            <a:ext cx="42202" cy="290670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2092"/>
          <p:cNvSpPr/>
          <p:nvPr/>
        </p:nvSpPr>
        <p:spPr>
          <a:xfrm flipH="1">
            <a:off x="7961791" y="1480211"/>
            <a:ext cx="42202" cy="392138"/>
          </a:xfrm>
          <a:custGeom>
            <a:avLst/>
            <a:gdLst/>
            <a:ahLst/>
            <a:cxnLst/>
            <a:rect l="l" t="t" r="r" b="b"/>
            <a:pathLst>
              <a:path h="292608">
                <a:moveTo>
                  <a:pt x="0" y="0"/>
                </a:moveTo>
                <a:lnTo>
                  <a:pt x="0" y="29260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9" name="TextBox 9088"/>
          <p:cNvSpPr txBox="1"/>
          <p:nvPr/>
        </p:nvSpPr>
        <p:spPr>
          <a:xfrm>
            <a:off x="353418" y="1964724"/>
            <a:ext cx="1325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Narrow"/>
                <a:cs typeface="Arial Narrow"/>
              </a:rPr>
              <a:t>D.S.I-</a:t>
            </a:r>
            <a:r>
              <a:rPr lang="en-US" sz="800" dirty="0" err="1">
                <a:latin typeface="Arial Narrow"/>
                <a:cs typeface="Arial Narrow"/>
              </a:rPr>
              <a:t>Dulap</a:t>
            </a:r>
            <a:r>
              <a:rPr lang="en-US" sz="800" dirty="0">
                <a:latin typeface="Arial Narrow"/>
                <a:cs typeface="Arial Narrow"/>
              </a:rPr>
              <a:t> </a:t>
            </a:r>
            <a:r>
              <a:rPr lang="en-US" sz="800" dirty="0" err="1">
                <a:latin typeface="Arial Narrow"/>
                <a:cs typeface="Arial Narrow"/>
              </a:rPr>
              <a:t>servicii</a:t>
            </a:r>
            <a:r>
              <a:rPr lang="en-US" sz="800" dirty="0">
                <a:latin typeface="Arial Narrow"/>
                <a:cs typeface="Arial Narrow"/>
              </a:rPr>
              <a:t> </a:t>
            </a:r>
            <a:r>
              <a:rPr lang="en-US" sz="800" dirty="0" smtClean="0">
                <a:latin typeface="Arial Narrow"/>
                <a:cs typeface="Arial Narrow"/>
              </a:rPr>
              <a:t>interne</a:t>
            </a:r>
          </a:p>
          <a:p>
            <a:r>
              <a:rPr lang="en-US" sz="800" dirty="0" smtClean="0">
                <a:latin typeface="Arial Narrow"/>
                <a:cs typeface="Arial Narrow"/>
              </a:rPr>
              <a:t>D.I.A-</a:t>
            </a:r>
            <a:r>
              <a:rPr lang="en-US" sz="800" dirty="0" err="1" smtClean="0">
                <a:latin typeface="Arial Narrow"/>
                <a:cs typeface="Arial Narrow"/>
              </a:rPr>
              <a:t>Dulap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intrerupator</a:t>
            </a:r>
            <a:r>
              <a:rPr lang="en-US" sz="800" dirty="0" smtClean="0">
                <a:latin typeface="Arial Narrow"/>
                <a:cs typeface="Arial Narrow"/>
              </a:rPr>
              <a:t>+ </a:t>
            </a:r>
            <a:r>
              <a:rPr lang="en-US" sz="800" dirty="0" err="1" smtClean="0">
                <a:latin typeface="Arial Narrow"/>
                <a:cs typeface="Arial Narrow"/>
              </a:rPr>
              <a:t>automatizare</a:t>
            </a:r>
            <a:endParaRPr lang="en-US" sz="800" dirty="0" smtClean="0">
              <a:latin typeface="Arial Narrow"/>
              <a:cs typeface="Arial Narrow"/>
            </a:endParaRPr>
          </a:p>
          <a:p>
            <a:r>
              <a:rPr lang="en-US" sz="800" dirty="0" smtClean="0">
                <a:latin typeface="Arial Narrow"/>
                <a:cs typeface="Arial Narrow"/>
              </a:rPr>
              <a:t>D.P.E-</a:t>
            </a:r>
            <a:r>
              <a:rPr lang="en-US" sz="800" dirty="0" err="1" smtClean="0">
                <a:latin typeface="Arial Narrow"/>
                <a:cs typeface="Arial Narrow"/>
              </a:rPr>
              <a:t>Dulap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protectii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electrice</a:t>
            </a:r>
            <a:endParaRPr lang="en-US" sz="800" dirty="0" smtClean="0">
              <a:latin typeface="Arial Narrow"/>
              <a:cs typeface="Arial Narrow"/>
            </a:endParaRPr>
          </a:p>
          <a:p>
            <a:r>
              <a:rPr lang="en-US" sz="800" dirty="0" smtClean="0">
                <a:latin typeface="Arial Narrow"/>
                <a:cs typeface="Arial Narrow"/>
              </a:rPr>
              <a:t>D.P.I-</a:t>
            </a:r>
            <a:r>
              <a:rPr lang="en-US" sz="800" dirty="0" err="1" smtClean="0">
                <a:latin typeface="Arial Narrow"/>
                <a:cs typeface="Arial Narrow"/>
              </a:rPr>
              <a:t>Dulap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pompe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incendiu</a:t>
            </a:r>
            <a:endParaRPr lang="en-US" sz="800" dirty="0">
              <a:latin typeface="Arial Narrow"/>
              <a:cs typeface="Arial Narrow"/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2225678" y="3306828"/>
            <a:ext cx="42202" cy="1221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Down Arrow 2"/>
          <p:cNvSpPr/>
          <p:nvPr/>
        </p:nvSpPr>
        <p:spPr>
          <a:xfrm>
            <a:off x="2413974" y="3306828"/>
            <a:ext cx="42202" cy="122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Box 3"/>
          <p:cNvSpPr txBox="1"/>
          <p:nvPr/>
        </p:nvSpPr>
        <p:spPr>
          <a:xfrm>
            <a:off x="2215530" y="3249741"/>
            <a:ext cx="264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…</a:t>
            </a:r>
            <a:endParaRPr lang="en-US" sz="900" dirty="0"/>
          </a:p>
        </p:txBody>
      </p:sp>
      <p:sp>
        <p:nvSpPr>
          <p:cNvPr id="5" name="Right Brace 4"/>
          <p:cNvSpPr/>
          <p:nvPr/>
        </p:nvSpPr>
        <p:spPr>
          <a:xfrm rot="5400000">
            <a:off x="2290068" y="3388103"/>
            <a:ext cx="107990" cy="2207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6" name="TextBox 425"/>
          <p:cNvSpPr txBox="1"/>
          <p:nvPr/>
        </p:nvSpPr>
        <p:spPr>
          <a:xfrm>
            <a:off x="6224066" y="3275479"/>
            <a:ext cx="264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…</a:t>
            </a:r>
            <a:endParaRPr lang="en-US" sz="900" dirty="0"/>
          </a:p>
        </p:txBody>
      </p:sp>
      <p:sp>
        <p:nvSpPr>
          <p:cNvPr id="427" name="Right Brace 426"/>
          <p:cNvSpPr/>
          <p:nvPr/>
        </p:nvSpPr>
        <p:spPr>
          <a:xfrm rot="5400000">
            <a:off x="6332833" y="3410531"/>
            <a:ext cx="64025" cy="2207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8" name="Up Arrow 427"/>
          <p:cNvSpPr/>
          <p:nvPr/>
        </p:nvSpPr>
        <p:spPr>
          <a:xfrm>
            <a:off x="6231805" y="3320770"/>
            <a:ext cx="42202" cy="1221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Down Arrow 13"/>
          <p:cNvSpPr/>
          <p:nvPr/>
        </p:nvSpPr>
        <p:spPr>
          <a:xfrm>
            <a:off x="6432919" y="3320770"/>
            <a:ext cx="42202" cy="122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360217" y="3552923"/>
            <a:ext cx="130831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8972" y="4215818"/>
            <a:ext cx="308955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71539" y="4221692"/>
            <a:ext cx="7433" cy="123415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90" name="Straight Arrow Connector 9089"/>
          <p:cNvCxnSpPr/>
          <p:nvPr/>
        </p:nvCxnSpPr>
        <p:spPr>
          <a:xfrm flipV="1">
            <a:off x="4578972" y="5455845"/>
            <a:ext cx="148196" cy="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93" name="Straight Connector 9092"/>
          <p:cNvCxnSpPr>
            <a:stCxn id="5" idx="1"/>
          </p:cNvCxnSpPr>
          <p:nvPr/>
        </p:nvCxnSpPr>
        <p:spPr>
          <a:xfrm flipH="1">
            <a:off x="1717783" y="3552477"/>
            <a:ext cx="62628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95" name="Straight Connector 9094"/>
          <p:cNvCxnSpPr/>
          <p:nvPr/>
        </p:nvCxnSpPr>
        <p:spPr>
          <a:xfrm>
            <a:off x="510687" y="4141753"/>
            <a:ext cx="0" cy="138876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97" name="Straight Arrow Connector 9096"/>
          <p:cNvCxnSpPr>
            <a:endCxn id="474" idx="1"/>
          </p:cNvCxnSpPr>
          <p:nvPr/>
        </p:nvCxnSpPr>
        <p:spPr>
          <a:xfrm>
            <a:off x="510687" y="5519412"/>
            <a:ext cx="408780" cy="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0687" y="4141754"/>
            <a:ext cx="1207096" cy="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17782" y="3552478"/>
            <a:ext cx="0" cy="58927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Rounded Rectangle 438"/>
          <p:cNvSpPr/>
          <p:nvPr/>
        </p:nvSpPr>
        <p:spPr>
          <a:xfrm>
            <a:off x="1016282" y="3306827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D.P.E.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9091" name="Straight Connector 9090"/>
          <p:cNvCxnSpPr>
            <a:stCxn id="439" idx="3"/>
          </p:cNvCxnSpPr>
          <p:nvPr/>
        </p:nvCxnSpPr>
        <p:spPr>
          <a:xfrm flipV="1">
            <a:off x="1596015" y="3471818"/>
            <a:ext cx="637670" cy="605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02" name="Straight Connector 9101"/>
          <p:cNvCxnSpPr/>
          <p:nvPr/>
        </p:nvCxnSpPr>
        <p:spPr>
          <a:xfrm>
            <a:off x="7668528" y="3552477"/>
            <a:ext cx="0" cy="66627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Rounded Rectangle 460"/>
          <p:cNvSpPr/>
          <p:nvPr/>
        </p:nvSpPr>
        <p:spPr>
          <a:xfrm>
            <a:off x="7396748" y="3170431"/>
            <a:ext cx="579733" cy="34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29681" rIns="59363" bIns="29681" spcCol="0"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D.P.E.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9109" name="Straight Connector 9108"/>
          <p:cNvCxnSpPr>
            <a:endCxn id="427" idx="0"/>
          </p:cNvCxnSpPr>
          <p:nvPr/>
        </p:nvCxnSpPr>
        <p:spPr>
          <a:xfrm flipH="1">
            <a:off x="6475224" y="3484231"/>
            <a:ext cx="936796" cy="466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Rectangle 463"/>
          <p:cNvSpPr/>
          <p:nvPr/>
        </p:nvSpPr>
        <p:spPr>
          <a:xfrm>
            <a:off x="6566320" y="3248480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sp>
        <p:nvSpPr>
          <p:cNvPr id="466" name="Rectangle 465"/>
          <p:cNvSpPr/>
          <p:nvPr/>
        </p:nvSpPr>
        <p:spPr>
          <a:xfrm>
            <a:off x="1891301" y="3274868"/>
            <a:ext cx="314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I/O</a:t>
            </a:r>
            <a:endParaRPr lang="en-US" sz="900" dirty="0"/>
          </a:p>
        </p:txBody>
      </p:sp>
      <p:cxnSp>
        <p:nvCxnSpPr>
          <p:cNvPr id="469" name="Straight Connector 468"/>
          <p:cNvCxnSpPr/>
          <p:nvPr/>
        </p:nvCxnSpPr>
        <p:spPr>
          <a:xfrm flipV="1">
            <a:off x="425100" y="1882112"/>
            <a:ext cx="669165" cy="795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5" name="Rectangle 9114"/>
          <p:cNvSpPr/>
          <p:nvPr/>
        </p:nvSpPr>
        <p:spPr>
          <a:xfrm>
            <a:off x="315322" y="1655975"/>
            <a:ext cx="1303883" cy="210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45">
              <a:lnSpc>
                <a:spcPct val="95621"/>
              </a:lnSpc>
              <a:spcBef>
                <a:spcPts val="45"/>
              </a:spcBef>
            </a:pPr>
            <a:r>
              <a:rPr lang="en-US" sz="800" dirty="0" err="1">
                <a:latin typeface="Arial Narrow"/>
                <a:cs typeface="Arial Narrow"/>
              </a:rPr>
              <a:t>Linia</a:t>
            </a:r>
            <a:r>
              <a:rPr lang="en-US" sz="800" dirty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verde:cablu</a:t>
            </a:r>
            <a:r>
              <a:rPr lang="en-US" sz="800" dirty="0" smtClean="0">
                <a:latin typeface="Arial Narrow"/>
                <a:cs typeface="Arial Narrow"/>
              </a:rPr>
              <a:t> </a:t>
            </a:r>
            <a:r>
              <a:rPr lang="en-US" sz="800" dirty="0" err="1" smtClean="0">
                <a:latin typeface="Arial Narrow"/>
                <a:cs typeface="Arial Narrow"/>
              </a:rPr>
              <a:t>semnalizare</a:t>
            </a:r>
            <a:endParaRPr lang="en-US" sz="8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Dra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762000" y="1752600"/>
            <a:ext cx="80660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dirty="0" err="1" smtClean="0">
                <a:solidFill>
                  <a:schemeClr val="bg1"/>
                </a:solidFill>
              </a:rPr>
              <a:t>Sisteme</a:t>
            </a:r>
            <a:r>
              <a:rPr lang="en-US" sz="4400" dirty="0" smtClean="0">
                <a:solidFill>
                  <a:schemeClr val="bg1"/>
                </a:solidFill>
              </a:rPr>
              <a:t> SCADA </a:t>
            </a:r>
            <a:r>
              <a:rPr lang="en-US" sz="4400" dirty="0" err="1" smtClean="0">
                <a:solidFill>
                  <a:schemeClr val="bg1"/>
                </a:solidFill>
              </a:rPr>
              <a:t>si</a:t>
            </a:r>
            <a:r>
              <a:rPr lang="en-US" sz="4400" dirty="0" smtClean="0">
                <a:solidFill>
                  <a:schemeClr val="bg1"/>
                </a:solidFill>
              </a:rPr>
              <a:t> de </a:t>
            </a:r>
            <a:r>
              <a:rPr lang="en-US" sz="4400" dirty="0" err="1" smtClean="0">
                <a:solidFill>
                  <a:schemeClr val="bg1"/>
                </a:solidFill>
              </a:rPr>
              <a:t>automatizare</a:t>
            </a:r>
            <a:r>
              <a:rPr lang="en-US" sz="4400" dirty="0" smtClean="0">
                <a:solidFill>
                  <a:schemeClr val="bg1"/>
                </a:solidFill>
              </a:rPr>
              <a:t> in </a:t>
            </a:r>
            <a:r>
              <a:rPr lang="en-US" sz="4400" dirty="0" err="1" smtClean="0">
                <a:solidFill>
                  <a:schemeClr val="bg1"/>
                </a:solidFill>
              </a:rPr>
              <a:t>hidroenergetica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14" y="1176735"/>
            <a:ext cx="5381448" cy="354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510540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b="1" dirty="0" err="1">
                <a:latin typeface="Arial" charset="0"/>
                <a:cs typeface="Arial" charset="0"/>
              </a:rPr>
              <a:t>Sisteme</a:t>
            </a:r>
            <a:r>
              <a:rPr lang="en-US" b="1" dirty="0">
                <a:latin typeface="Arial" charset="0"/>
                <a:cs typeface="Arial" charset="0"/>
              </a:rPr>
              <a:t> SCADA </a:t>
            </a:r>
            <a:r>
              <a:rPr lang="en-US" b="1" dirty="0" err="1">
                <a:latin typeface="Arial" charset="0"/>
                <a:cs typeface="Arial" charset="0"/>
              </a:rPr>
              <a:t>ptr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centrale</a:t>
            </a:r>
            <a:r>
              <a:rPr lang="en-US" b="1" dirty="0" smtClean="0">
                <a:latin typeface="Arial" charset="0"/>
                <a:cs typeface="Arial" charset="0"/>
              </a:rPr>
              <a:t>  </a:t>
            </a:r>
            <a:r>
              <a:rPr lang="en-US" b="1" dirty="0" err="1">
                <a:latin typeface="Arial" charset="0"/>
                <a:cs typeface="Arial" charset="0"/>
              </a:rPr>
              <a:t>electrice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cs typeface="Arial" charset="0"/>
              </a:rPr>
              <a:t>– </a:t>
            </a:r>
            <a:r>
              <a:rPr lang="en-US" b="1" dirty="0" err="1" smtClean="0">
                <a:latin typeface="Arial" charset="0"/>
                <a:cs typeface="Arial" charset="0"/>
              </a:rPr>
              <a:t>proces</a:t>
            </a:r>
            <a:r>
              <a:rPr lang="en-US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si</a:t>
            </a:r>
            <a:r>
              <a:rPr lang="en-US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statie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1254239"/>
            <a:ext cx="201622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1400" dirty="0" err="1" smtClean="0">
                <a:latin typeface="Arial" charset="0"/>
                <a:cs typeface="Arial" charset="0"/>
              </a:rPr>
              <a:t>Platforma</a:t>
            </a:r>
            <a:r>
              <a:rPr lang="en-US" sz="1400" dirty="0" smtClean="0">
                <a:latin typeface="Arial" charset="0"/>
                <a:cs typeface="Arial" charset="0"/>
              </a:rPr>
              <a:t> de </a:t>
            </a:r>
            <a:r>
              <a:rPr lang="en-US" sz="1400" dirty="0" err="1" smtClean="0">
                <a:latin typeface="Arial" charset="0"/>
                <a:cs typeface="Arial" charset="0"/>
              </a:rPr>
              <a:t>dezvol</a:t>
            </a:r>
            <a:r>
              <a:rPr lang="en-US" sz="1400" dirty="0" smtClean="0">
                <a:latin typeface="Arial" charset="0"/>
                <a:cs typeface="Arial" charset="0"/>
              </a:rPr>
              <a:t>-tare ZENON </a:t>
            </a:r>
            <a:r>
              <a:rPr lang="en-US" sz="1400" dirty="0" err="1" smtClean="0">
                <a:latin typeface="Arial" charset="0"/>
                <a:cs typeface="Arial" charset="0"/>
              </a:rPr>
              <a:t>permite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comunicarea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atat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protocoale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specifice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statiilor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electrice</a:t>
            </a:r>
            <a:r>
              <a:rPr lang="en-US" sz="1400" dirty="0" smtClean="0">
                <a:latin typeface="Arial" charset="0"/>
                <a:cs typeface="Arial" charset="0"/>
              </a:rPr>
              <a:t> (IEC 61850, 870-5-101/104, DNP3, etc) cat </a:t>
            </a:r>
            <a:r>
              <a:rPr lang="en-US" sz="1400" dirty="0" err="1" smtClean="0">
                <a:latin typeface="Arial" charset="0"/>
                <a:cs typeface="Arial" charset="0"/>
              </a:rPr>
              <a:t>si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protocoale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industriale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tipice</a:t>
            </a:r>
            <a:r>
              <a:rPr lang="en-US" sz="1400" dirty="0" smtClean="0">
                <a:latin typeface="Arial" charset="0"/>
                <a:cs typeface="Arial" charset="0"/>
              </a:rPr>
              <a:t> (</a:t>
            </a:r>
            <a:r>
              <a:rPr lang="en-US" sz="1400" dirty="0" err="1" smtClean="0">
                <a:latin typeface="Arial" charset="0"/>
                <a:cs typeface="Arial" charset="0"/>
              </a:rPr>
              <a:t>Profibus</a:t>
            </a:r>
            <a:r>
              <a:rPr lang="en-US" sz="1400" dirty="0" smtClean="0">
                <a:latin typeface="Arial" charset="0"/>
                <a:cs typeface="Arial" charset="0"/>
              </a:rPr>
              <a:t>, </a:t>
            </a:r>
            <a:r>
              <a:rPr lang="en-US" sz="1400" dirty="0" err="1" smtClean="0">
                <a:latin typeface="Arial" charset="0"/>
                <a:cs typeface="Arial" charset="0"/>
              </a:rPr>
              <a:t>Modbus</a:t>
            </a:r>
            <a:r>
              <a:rPr lang="en-US" sz="1400" dirty="0" smtClean="0">
                <a:latin typeface="Arial" charset="0"/>
                <a:cs typeface="Arial" charset="0"/>
              </a:rPr>
              <a:t>,  etc) cu </a:t>
            </a:r>
            <a:r>
              <a:rPr lang="en-US" sz="1400" dirty="0" err="1" smtClean="0">
                <a:latin typeface="Arial" charset="0"/>
                <a:cs typeface="Arial" charset="0"/>
              </a:rPr>
              <a:t>beneficii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evidente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atat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ptr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clientul</a:t>
            </a:r>
            <a:r>
              <a:rPr lang="en-US" sz="1400" smtClean="0">
                <a:latin typeface="Arial" charset="0"/>
                <a:cs typeface="Arial" charset="0"/>
              </a:rPr>
              <a:t> final  </a:t>
            </a:r>
            <a:r>
              <a:rPr lang="en-US" sz="1400" dirty="0" smtClean="0">
                <a:latin typeface="Arial" charset="0"/>
                <a:cs typeface="Arial" charset="0"/>
              </a:rPr>
              <a:t>cat </a:t>
            </a:r>
            <a:r>
              <a:rPr lang="en-US" sz="1400" dirty="0" err="1" smtClean="0">
                <a:latin typeface="Arial" charset="0"/>
                <a:cs typeface="Arial" charset="0"/>
              </a:rPr>
              <a:t>si</a:t>
            </a:r>
            <a:r>
              <a:rPr lang="en-US" sz="1400" dirty="0" smtClean="0">
                <a:latin typeface="Arial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cs typeface="Arial" charset="0"/>
              </a:rPr>
              <a:t>ptr</a:t>
            </a:r>
            <a:r>
              <a:rPr lang="en-US" sz="1400" dirty="0" smtClean="0">
                <a:latin typeface="Arial" charset="0"/>
                <a:cs typeface="Arial" charset="0"/>
              </a:rPr>
              <a:t> integrator.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 descr="Bouquet"/>
          <p:cNvSpPr>
            <a:spLocks noChangeArrowheads="1"/>
          </p:cNvSpPr>
          <p:nvPr/>
        </p:nvSpPr>
        <p:spPr bwMode="auto">
          <a:xfrm>
            <a:off x="207963" y="1870075"/>
            <a:ext cx="8763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lvl="1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ro-RO" sz="1800" dirty="0"/>
              <a:t> Sistemul de conducere operativă de la Dispecerul Hidroenergetic DH include: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subsistem de tip SCADA la dispeceratul de hidroamenajare (DH)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subsisteme de tip SCADA la nivelul centralelor hidroelectrice – cu funcţii de dispecer local centrală (DLC)</a:t>
            </a:r>
          </a:p>
          <a:p>
            <a:pPr marL="228600" lvl="1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ro-RO" sz="1800" dirty="0"/>
              <a:t> Prin realizarea ansamblului se asigură: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monitorizare online a parametrilor electrici, energetici şi de stare a echipamentelor centralelor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achiziţie automată continuă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salvare mărimilor de proces în baze de date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funcţii de comandă operativă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conducerea procesului prin comanda regulatoarelor 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rapoarte de evenimente şi de evoluţie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date statistice comparate</a:t>
            </a:r>
          </a:p>
          <a:p>
            <a:pPr marL="685800" lvl="2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ro-RO" sz="1800" dirty="0"/>
              <a:t> prelucrări şi cumulări ale datelor din diverse centrale</a:t>
            </a:r>
            <a:endParaRPr lang="en-US" sz="18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81322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</a:t>
            </a:r>
            <a:r>
              <a:rPr lang="ro-RO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de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dispecerizare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centralizată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unei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amenajări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o-RO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</a:t>
            </a:r>
            <a:r>
              <a:rPr lang="en-US" sz="2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idro-energetice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o-RO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cascadate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bazat</a:t>
            </a:r>
            <a:r>
              <a:rPr lang="ro-RO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arhitecturi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de control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distribuite</a:t>
            </a:r>
            <a:endParaRPr lang="en-US" sz="24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038" y="722313"/>
            <a:ext cx="8201025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4665663" y="3594100"/>
            <a:ext cx="4478337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ro-RO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Arhitectura sistemului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SCADA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DH 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nivelul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ierarhic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superior</a:t>
            </a:r>
            <a:r>
              <a:rPr lang="en-US" sz="1800" dirty="0"/>
              <a:t>   </a:t>
            </a:r>
          </a:p>
          <a:p>
            <a:pPr marL="685800" lvl="1" indent="-2286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o-RO" sz="1800" dirty="0"/>
              <a:t>s</a:t>
            </a:r>
            <a:r>
              <a:rPr lang="en-US" sz="1800" dirty="0" err="1"/>
              <a:t>tructurat</a:t>
            </a:r>
            <a:r>
              <a:rPr lang="ro-RO" sz="1800" dirty="0"/>
              <a:t>ă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resursele</a:t>
            </a:r>
            <a:r>
              <a:rPr lang="en-US" sz="1800" dirty="0"/>
              <a:t> </a:t>
            </a:r>
            <a:r>
              <a:rPr lang="ro-RO" sz="1800" dirty="0"/>
              <a:t>unor </a:t>
            </a:r>
            <a:r>
              <a:rPr lang="en-US" sz="1800" dirty="0" err="1"/>
              <a:t>unităţi</a:t>
            </a:r>
            <a:r>
              <a:rPr lang="en-US" sz="1800" dirty="0"/>
              <a:t> de </a:t>
            </a:r>
            <a:r>
              <a:rPr lang="en-US" sz="1800" dirty="0" err="1"/>
              <a:t>calcul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procesare</a:t>
            </a:r>
            <a:r>
              <a:rPr lang="en-US" sz="1800" dirty="0"/>
              <a:t> de date de tip PC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Subsistemul SCADA local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DCL 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nivelul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ierarhic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inferior</a:t>
            </a:r>
            <a:r>
              <a:rPr lang="en-US" sz="1800" i="1" dirty="0"/>
              <a:t> </a:t>
            </a:r>
            <a:endParaRPr lang="en-US" sz="1800" dirty="0"/>
          </a:p>
          <a:p>
            <a:pPr marL="685800" lvl="1" indent="-2286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800" dirty="0" err="1"/>
              <a:t>structurat</a:t>
            </a:r>
            <a:r>
              <a:rPr lang="en-US" sz="1800" dirty="0"/>
              <a:t>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resursele</a:t>
            </a:r>
            <a:r>
              <a:rPr lang="en-US" sz="1800" dirty="0"/>
              <a:t> </a:t>
            </a:r>
            <a:r>
              <a:rPr lang="en-US" sz="1800" dirty="0" err="1"/>
              <a:t>unei</a:t>
            </a:r>
            <a:r>
              <a:rPr lang="en-US" sz="1800" dirty="0"/>
              <a:t>  </a:t>
            </a:r>
            <a:r>
              <a:rPr lang="en-US" sz="1800" dirty="0" err="1"/>
              <a:t>unităţi</a:t>
            </a:r>
            <a:r>
              <a:rPr lang="en-US" sz="1800" dirty="0"/>
              <a:t> de </a:t>
            </a:r>
            <a:r>
              <a:rPr lang="en-US" sz="1800" dirty="0" err="1"/>
              <a:t>procesare</a:t>
            </a:r>
            <a:r>
              <a:rPr lang="en-US" sz="1800" dirty="0"/>
              <a:t> de date</a:t>
            </a:r>
            <a:r>
              <a:rPr lang="ro-RO" sz="1800" dirty="0"/>
              <a:t> de tip PC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ale </a:t>
            </a:r>
            <a:r>
              <a:rPr lang="en-US" sz="1800" dirty="0" err="1"/>
              <a:t>unor</a:t>
            </a:r>
            <a:r>
              <a:rPr lang="en-US" sz="1800" dirty="0"/>
              <a:t> automate </a:t>
            </a:r>
            <a:r>
              <a:rPr lang="en-US" sz="1800" dirty="0" err="1"/>
              <a:t>programabile</a:t>
            </a:r>
            <a:r>
              <a:rPr lang="en-US" sz="1800" dirty="0"/>
              <a:t> SIEMENS S7</a:t>
            </a: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1" descr="ha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733425"/>
            <a:ext cx="84582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9863" y="787400"/>
            <a:ext cx="8059737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en-GB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o-RO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istem </a:t>
            </a:r>
            <a:r>
              <a:rPr lang="ro-RO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SCADA pentru conducerea operativă a 8 centrale hidroelectrice din amenajarea cascadată Someşul Mic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182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000" dirty="0" smtClean="0"/>
              <a:t>IPA SA - </a:t>
            </a:r>
            <a:r>
              <a:rPr lang="en-US" sz="3000" dirty="0" err="1" smtClean="0"/>
              <a:t>prezenta</a:t>
            </a:r>
            <a:r>
              <a:rPr lang="en-US" sz="3000" dirty="0" smtClean="0"/>
              <a:t> </a:t>
            </a:r>
            <a:r>
              <a:rPr lang="en-US" sz="3000" dirty="0" err="1" smtClean="0"/>
              <a:t>pe</a:t>
            </a:r>
            <a:r>
              <a:rPr lang="en-US" sz="3000" dirty="0" smtClean="0"/>
              <a:t> </a:t>
            </a:r>
            <a:r>
              <a:rPr lang="en-US" sz="3000" dirty="0" err="1" smtClean="0"/>
              <a:t>piata</a:t>
            </a:r>
            <a:r>
              <a:rPr lang="en-US" sz="3000" dirty="0" smtClean="0"/>
              <a:t> din 1960, cu </a:t>
            </a:r>
            <a:r>
              <a:rPr lang="en-US" sz="3000" dirty="0" err="1" smtClean="0"/>
              <a:t>sediul</a:t>
            </a:r>
            <a:r>
              <a:rPr lang="en-US" sz="3000" dirty="0" smtClean="0"/>
              <a:t> central in </a:t>
            </a:r>
            <a:r>
              <a:rPr lang="en-US" sz="3000" dirty="0" err="1" smtClean="0"/>
              <a:t>Bucuresti</a:t>
            </a:r>
            <a:r>
              <a:rPr lang="en-US" sz="3000" dirty="0" smtClean="0"/>
              <a:t>, </a:t>
            </a:r>
            <a:r>
              <a:rPr lang="en-US" sz="3000" dirty="0" err="1" smtClean="0"/>
              <a:t>Calea</a:t>
            </a:r>
            <a:r>
              <a:rPr lang="en-US" sz="3000" dirty="0" smtClean="0"/>
              <a:t> </a:t>
            </a:r>
            <a:r>
              <a:rPr lang="en-US" sz="3000" dirty="0" err="1" smtClean="0"/>
              <a:t>Floreasca</a:t>
            </a:r>
            <a:r>
              <a:rPr lang="en-US" sz="3000" dirty="0" smtClean="0"/>
              <a:t> 169, sector 1, in </a:t>
            </a:r>
            <a:r>
              <a:rPr lang="en-US" sz="3000" dirty="0" err="1" smtClean="0"/>
              <a:t>prezent</a:t>
            </a:r>
            <a:r>
              <a:rPr lang="en-US" sz="3000" dirty="0" smtClean="0"/>
              <a:t> </a:t>
            </a:r>
            <a:r>
              <a:rPr lang="en-US" sz="3000" dirty="0" err="1" smtClean="0"/>
              <a:t>si</a:t>
            </a:r>
            <a:r>
              <a:rPr lang="en-US" sz="3000" dirty="0" smtClean="0"/>
              <a:t> cu </a:t>
            </a:r>
            <a:r>
              <a:rPr lang="en-US" sz="3000" dirty="0" err="1" smtClean="0"/>
              <a:t>sucursale</a:t>
            </a:r>
            <a:r>
              <a:rPr lang="en-US" sz="3000" dirty="0" smtClean="0"/>
              <a:t> in:</a:t>
            </a:r>
          </a:p>
          <a:p>
            <a:pPr lvl="2" algn="ctr">
              <a:buNone/>
            </a:pPr>
            <a:r>
              <a:rPr lang="en-US" sz="2800" b="1" dirty="0" err="1" smtClean="0"/>
              <a:t>Cluj</a:t>
            </a:r>
            <a:r>
              <a:rPr lang="en-US" sz="2800" b="1" dirty="0" smtClean="0"/>
              <a:t> – Craiova - Galati  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F9403-04CD-4E06-A45A-7572B5B1AAB0}" type="datetime1">
              <a:rPr lang="en-US" smtClean="0"/>
              <a:pPr/>
              <a:t>4/4/2017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665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0480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 smtClean="0"/>
              <a:t>           Înființată în 1960</a:t>
            </a:r>
            <a:r>
              <a:rPr lang="vi-VN" dirty="0" smtClean="0"/>
              <a:t> ca Institut de cercetare – proiectare pentru automatizări, IPA SA şi-a păstrat până în prezent profilul de bază: </a:t>
            </a:r>
            <a:r>
              <a:rPr lang="vi-VN" b="1" dirty="0" smtClean="0"/>
              <a:t>cercetare – dezvoltare, proiectare, producţie, montaj, service şi consultanţă pentru echipamente si instalaţii de automatizare şi tehnologia informaţiei (IT)</a:t>
            </a:r>
            <a:r>
              <a:rPr lang="vi-VN" dirty="0" smtClean="0"/>
              <a:t>, deservind </a:t>
            </a:r>
            <a:r>
              <a:rPr lang="vi-VN" b="1" dirty="0" smtClean="0"/>
              <a:t>industriile </a:t>
            </a:r>
            <a:r>
              <a:rPr lang="vi-VN" dirty="0" smtClean="0"/>
              <a:t>(chimie, petrochimie, energetică, materiale de construcţii, metalurgie, construcţii de maşini etc.), </a:t>
            </a:r>
            <a:r>
              <a:rPr lang="vi-VN" b="1" dirty="0" smtClean="0"/>
              <a:t>protecţia mediului</a:t>
            </a:r>
            <a:r>
              <a:rPr lang="vi-VN" dirty="0" smtClean="0"/>
              <a:t> (control emisii procese/ emisii noxe, monitorizare parametri meteo-hidro)</a:t>
            </a:r>
            <a:r>
              <a:rPr lang="vi-VN" b="1" dirty="0" smtClean="0"/>
              <a:t>, servicii pentru cetăţean şi comunităţi</a:t>
            </a:r>
            <a:r>
              <a:rPr lang="vi-VN" dirty="0" smtClean="0"/>
              <a:t> (informatizare spaţii publice, control iluminare piste aterizare-decolare, monitorizare parametri seismici, supraveghere comportare baraje hidrotehnice, sisteme de securitate şi alarmare incendiu).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ivele_v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766763"/>
            <a:ext cx="700563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242447"/>
            <a:ext cx="8991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o-RO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Interfaţă DH  urmărire a funcţionării şi evenimentelor pentru centrale din amenajarea Someş  </a:t>
            </a:r>
            <a:r>
              <a:rPr lang="ro-RO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realizată  sub </a:t>
            </a:r>
            <a:r>
              <a:rPr lang="ro-RO" sz="1600" dirty="0"/>
              <a:t>NI LabWindows CVI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0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41363"/>
            <a:ext cx="89154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248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o-RO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Interfaţă DLC de urmărire şi comandă a parametrilor centralei  hidroelectriceTarniţa </a:t>
            </a:r>
            <a:r>
              <a:rPr lang="ro-RO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o-RO" sz="1600" dirty="0"/>
              <a:t>realizată  sub SIMATIC WinCC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ipaHeaderLogo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7620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1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09613"/>
            <a:ext cx="89154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762000" y="4648200"/>
            <a:ext cx="8229600" cy="914400"/>
          </a:xfrm>
          <a:prstGeom prst="rect">
            <a:avLst/>
          </a:prstGeom>
          <a:solidFill>
            <a:srgbClr val="B7E7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8436" name="Picture 6" descr="im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724400"/>
            <a:ext cx="8101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7" name="Straight Arrow Connector 9"/>
          <p:cNvCxnSpPr>
            <a:cxnSpLocks noChangeShapeType="1"/>
          </p:cNvCxnSpPr>
          <p:nvPr/>
        </p:nvCxnSpPr>
        <p:spPr bwMode="auto">
          <a:xfrm rot="16200000" flipV="1">
            <a:off x="3581400" y="2743200"/>
            <a:ext cx="2514600" cy="14478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o-RO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Interfaţă DLC de urmărire rapoartelor de evenimente din centrala Tarniţa</a:t>
            </a:r>
            <a:r>
              <a:rPr lang="ro-RO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o-RO" sz="1600" dirty="0"/>
              <a:t>realizată  sub SIMATIC WinCC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ipaHeaderLogo_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775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9"/>
          <p:cNvSpPr>
            <a:spLocks noChangeArrowheads="1"/>
          </p:cNvSpPr>
          <p:nvPr/>
        </p:nvSpPr>
        <p:spPr bwMode="auto">
          <a:xfrm>
            <a:off x="4891088" y="2935288"/>
            <a:ext cx="43481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ro-RO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Arhitectura sistemului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SCADA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DH 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nivelul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ierarhic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superior</a:t>
            </a:r>
            <a:r>
              <a:rPr lang="en-US" sz="1800" dirty="0"/>
              <a:t>   </a:t>
            </a:r>
          </a:p>
          <a:p>
            <a:pPr marL="685800" lvl="1" indent="-2286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o-RO" sz="1800" dirty="0"/>
              <a:t>s</a:t>
            </a:r>
            <a:r>
              <a:rPr lang="en-US" sz="1800" dirty="0" err="1"/>
              <a:t>tructurat</a:t>
            </a:r>
            <a:r>
              <a:rPr lang="ro-RO" sz="1800" dirty="0"/>
              <a:t>ă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resursele</a:t>
            </a:r>
            <a:r>
              <a:rPr lang="en-US" sz="1800" dirty="0"/>
              <a:t> </a:t>
            </a:r>
            <a:r>
              <a:rPr lang="ro-RO" sz="1800" dirty="0"/>
              <a:t>unor </a:t>
            </a:r>
            <a:r>
              <a:rPr lang="en-US" sz="1800" dirty="0" err="1"/>
              <a:t>unităţi</a:t>
            </a:r>
            <a:r>
              <a:rPr lang="en-US" sz="1800" dirty="0"/>
              <a:t> de </a:t>
            </a:r>
            <a:r>
              <a:rPr lang="en-US" sz="1800" dirty="0" err="1"/>
              <a:t>calcul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procesare</a:t>
            </a:r>
            <a:r>
              <a:rPr lang="en-US" sz="1800" dirty="0"/>
              <a:t> de date de tip PC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Subsistemul SCADA local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ro-RO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DCL 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nivelul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8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ierarhic</a:t>
            </a:r>
            <a:r>
              <a:rPr lang="en-US" sz="1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inferior</a:t>
            </a:r>
            <a:r>
              <a:rPr lang="en-US" sz="1800" i="1" dirty="0"/>
              <a:t> </a:t>
            </a:r>
            <a:endParaRPr lang="en-US" sz="1800" dirty="0"/>
          </a:p>
          <a:p>
            <a:pPr marL="685800" lvl="1" indent="-2286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800" dirty="0" err="1"/>
              <a:t>structurat</a:t>
            </a:r>
            <a:r>
              <a:rPr lang="en-US" sz="1800" dirty="0"/>
              <a:t>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resursele</a:t>
            </a:r>
            <a:r>
              <a:rPr lang="en-US" sz="1800" dirty="0"/>
              <a:t> </a:t>
            </a:r>
            <a:r>
              <a:rPr lang="ro-RO" sz="1800" dirty="0"/>
              <a:t>a 3</a:t>
            </a:r>
            <a:r>
              <a:rPr lang="en-US" sz="1800" dirty="0"/>
              <a:t> </a:t>
            </a:r>
            <a:r>
              <a:rPr lang="en-US" sz="1800" dirty="0" err="1"/>
              <a:t>unităţi</a:t>
            </a:r>
            <a:r>
              <a:rPr lang="en-US" sz="1800" dirty="0"/>
              <a:t> de </a:t>
            </a:r>
            <a:r>
              <a:rPr lang="en-US" sz="1800" dirty="0" err="1"/>
              <a:t>procesare</a:t>
            </a:r>
            <a:r>
              <a:rPr lang="en-US" sz="1800" dirty="0"/>
              <a:t> de date</a:t>
            </a:r>
            <a:r>
              <a:rPr lang="ro-RO" sz="1800" dirty="0"/>
              <a:t> de tip PC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ale </a:t>
            </a:r>
            <a:r>
              <a:rPr lang="ro-RO" sz="1800" dirty="0"/>
              <a:t>4 </a:t>
            </a:r>
            <a:r>
              <a:rPr lang="en-US" sz="1800" dirty="0"/>
              <a:t>automate </a:t>
            </a:r>
            <a:r>
              <a:rPr lang="en-US" sz="1800" dirty="0" err="1"/>
              <a:t>programabile</a:t>
            </a:r>
            <a:r>
              <a:rPr lang="en-US" sz="1800" dirty="0"/>
              <a:t> SIEMENS S7</a:t>
            </a:r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 descr="Bouquet"/>
          <p:cNvSpPr>
            <a:spLocks noChangeArrowheads="1"/>
          </p:cNvSpPr>
          <p:nvPr/>
        </p:nvSpPr>
        <p:spPr bwMode="auto">
          <a:xfrm>
            <a:off x="0" y="968375"/>
            <a:ext cx="9144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ro-RO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Caracteristici tehnice şi funcţionale ale SCADA Criş - DLC</a:t>
            </a: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o-RO" sz="1800" dirty="0"/>
              <a:t>retea LAN compusa din: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server de proces - interfateaza 4 automate programabile, Simatic S7-300 Siemens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sistem de urmarire si operare duala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sistem de arhivare, diagnoza si mentenanta pentru interfatare echipamente de protectie inteligente si oscilopertubograf </a:t>
            </a:r>
            <a:endParaRPr lang="en-US" sz="18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800" dirty="0"/>
              <a:t>numar de intrari analogice de masurare: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176 semnale unificate; 200 investigate pe port serial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96 de tip “marime analogica calculata”</a:t>
            </a:r>
            <a:endParaRPr lang="en-US" sz="1800" dirty="0"/>
          </a:p>
          <a:p>
            <a:pPr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o-RO" sz="1800" dirty="0"/>
              <a:t>numar de intrari numerice: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936 semnale de stare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256 semnale de tip “marime logica calculata”</a:t>
            </a:r>
            <a:endParaRPr lang="en-US" sz="18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800" dirty="0"/>
              <a:t>numar maxim de iesiri de comanda:	224 (expandabil in module de 4, 8, 16)</a:t>
            </a:r>
            <a:endParaRPr lang="en-US" sz="18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800" dirty="0"/>
              <a:t>numar interfete operator: 60 pentru CHE, </a:t>
            </a:r>
            <a:endParaRPr lang="en-US" sz="18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800" dirty="0"/>
              <a:t>numar elemente dinamice pe interfata: 200 ÷ 450</a:t>
            </a:r>
            <a:endParaRPr lang="en-US" sz="1800" dirty="0"/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o-RO" sz="1800" dirty="0"/>
              <a:t>numar de porturi de comunicatie in standard RS232 : 9            </a:t>
            </a:r>
            <a:endParaRPr lang="en-US" sz="1800" dirty="0"/>
          </a:p>
          <a:p>
            <a:pPr lvl="1">
              <a:buFont typeface="Wingdings" pitchFamily="2" charset="2"/>
              <a:buChar char="ü"/>
              <a:defRPr/>
            </a:pPr>
            <a:r>
              <a:rPr lang="ro-RO" sz="1800" dirty="0"/>
              <a:t>1 pe unitatea de baza; 8 pe interfata multiport magistrala PCI</a:t>
            </a: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ChangeArrowheads="1"/>
          </p:cNvSpPr>
          <p:nvPr/>
        </p:nvSpPr>
        <p:spPr bwMode="auto">
          <a:xfrm>
            <a:off x="228600" y="846137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0" hangingPunct="0">
              <a:buFont typeface="Monotype Sorts"/>
              <a:buNone/>
              <a:defRPr/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 </a:t>
            </a:r>
            <a:r>
              <a:rPr lang="ro-RO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SCADA PENTRU DISPECERIZAREA REŢELOR DE DISTRIBUŢIE A APEI</a:t>
            </a: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838200" y="19050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en-US" sz="2400" kern="0" dirty="0" err="1">
                <a:latin typeface="+mn-lt"/>
              </a:rPr>
              <a:t>Scopul</a:t>
            </a:r>
            <a:r>
              <a:rPr lang="en-US" sz="2400" kern="0" dirty="0">
                <a:latin typeface="+mn-lt"/>
              </a:rPr>
              <a:t>:</a:t>
            </a:r>
            <a:endParaRPr lang="ro-RO" sz="2400" kern="0" dirty="0">
              <a:latin typeface="+mn-lt"/>
            </a:endParaRPr>
          </a:p>
          <a:p>
            <a:pPr marL="342900" eaLnBrk="0" hangingPunct="0">
              <a:lnSpc>
                <a:spcPct val="95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ro-RO" sz="2000" kern="0" dirty="0">
                <a:latin typeface="+mn-lt"/>
              </a:rPr>
              <a:t>supravegherea şi reglarea presiunilor şi măsurarea debitelor în nodurile reţelei de distribuţie</a:t>
            </a:r>
            <a:r>
              <a:rPr lang="en-US" sz="2000" kern="0" dirty="0">
                <a:latin typeface="+mn-lt"/>
              </a:rPr>
              <a:t>;</a:t>
            </a:r>
            <a:endParaRPr lang="ro-RO" sz="2000" kern="0" dirty="0">
              <a:latin typeface="+mn-lt"/>
            </a:endParaRPr>
          </a:p>
          <a:p>
            <a:pPr marL="342900" eaLnBrk="0" hangingPunct="0">
              <a:lnSpc>
                <a:spcPct val="95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ro-RO" sz="2000" kern="0" dirty="0">
                <a:latin typeface="+mn-lt"/>
              </a:rPr>
              <a:t>comanda şi supravegherea de la distanţă a staţiilor de pompare şi epurare în scopul realizării cerinţelor cantitative şi calitative de apa potabilă şi industrială</a:t>
            </a:r>
            <a:r>
              <a:rPr lang="en-US" sz="2000" kern="0" dirty="0">
                <a:latin typeface="+mn-lt"/>
              </a:rPr>
              <a:t>. </a:t>
            </a: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o-RO" sz="2400" kern="0" dirty="0">
                <a:latin typeface="+mn-lt"/>
              </a:rPr>
              <a:t>Sistemul este realizat într-o arhitectură distribuită</a:t>
            </a:r>
            <a:r>
              <a:rPr lang="en-US" sz="2400" kern="0" dirty="0">
                <a:latin typeface="+mn-lt"/>
              </a:rPr>
              <a:t>:</a:t>
            </a:r>
            <a:endParaRPr lang="ro-RO" sz="2400" kern="0" dirty="0">
              <a:latin typeface="+mn-lt"/>
            </a:endParaRP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o-RO" sz="2000" kern="0" dirty="0">
                <a:latin typeface="+mn-lt"/>
              </a:rPr>
              <a:t>- Nivel local</a:t>
            </a:r>
            <a:r>
              <a:rPr lang="en-US" sz="2000" kern="0" dirty="0">
                <a:latin typeface="+mn-lt"/>
              </a:rPr>
              <a:t> –</a:t>
            </a:r>
            <a:r>
              <a:rPr lang="ro-RO" sz="2000" kern="0" dirty="0">
                <a:latin typeface="+mn-lt"/>
              </a:rPr>
              <a:t> PLC Siemens S7, senzori şi traductoare, elemente de actionare pompe, vane</a:t>
            </a:r>
            <a:r>
              <a:rPr lang="en-US" sz="2000" kern="0" dirty="0">
                <a:latin typeface="+mn-lt"/>
              </a:rPr>
              <a:t>;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o-RO" sz="2000" kern="0" dirty="0">
                <a:latin typeface="+mn-lt"/>
              </a:rPr>
              <a:t>- Nivel central (dispecer)</a:t>
            </a:r>
            <a:r>
              <a:rPr lang="en-US" sz="2000" kern="0" dirty="0">
                <a:latin typeface="+mn-lt"/>
              </a:rPr>
              <a:t> – </a:t>
            </a:r>
            <a:r>
              <a:rPr lang="ro-RO" sz="2000" kern="0" dirty="0">
                <a:latin typeface="+mn-lt"/>
              </a:rPr>
              <a:t>servere de achiziţie şi de alarmare cu asiurarea controlui operatorului prin interfeţe GUI;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o-RO" sz="2000" kern="0" dirty="0">
                <a:latin typeface="+mn-lt"/>
              </a:rPr>
              <a:t>- Nivelul de comunicaţii – pe suport GSM</a:t>
            </a:r>
            <a:r>
              <a:rPr lang="en-US" sz="2000" kern="0" dirty="0">
                <a:latin typeface="+mn-lt"/>
              </a:rPr>
              <a:t>/GPRS cu </a:t>
            </a:r>
            <a:r>
              <a:rPr lang="en-US" sz="2000" kern="0" dirty="0" err="1">
                <a:latin typeface="+mn-lt"/>
              </a:rPr>
              <a:t>servere</a:t>
            </a:r>
            <a:r>
              <a:rPr lang="en-US" sz="2000" kern="0" dirty="0">
                <a:latin typeface="+mn-lt"/>
              </a:rPr>
              <a:t> OPC.</a:t>
            </a:r>
            <a:endParaRPr lang="ro-RO" sz="2000" kern="0" dirty="0">
              <a:latin typeface="+mn-lt"/>
            </a:endParaRP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endParaRPr lang="ro-RO" sz="2000" kern="0" dirty="0"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7" name="Picture 6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757237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buFont typeface="Monotype Sorts"/>
              <a:buNone/>
              <a:defRPr/>
            </a:pP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Arhitectura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sistemului</a:t>
            </a: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dispecerizarea reţelor de distribuţie a apei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Picture 10" descr="schema_com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1198562"/>
            <a:ext cx="5334000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36525" y="1258888"/>
            <a:ext cx="4054475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o-RO" sz="1600" b="1" dirty="0"/>
              <a:t>Functiile statiei de operare de  la DLC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consola operator bazata pe schema sinoptica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configurarea resurselor aplicatiei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supravegherea valorilor parametrilor tehnologici de la un numar de maxim 64 locatii geografice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transmiterea comenzilor de inchidere / deschidere a vanelor cu actionare electrica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transmiterea comenzilor pentru pornirea/oprirea pompelor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masurarea marimilor analogice tip semnal unificat (presiune, nivel, ph, clor liber)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achizitia marimilor de la traductoare electronice de marimi electrice si energetice</a:t>
            </a:r>
            <a:endParaRPr lang="en-US" sz="1600" dirty="0"/>
          </a:p>
          <a:p>
            <a:pPr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lang="ro-RO" sz="1600" dirty="0"/>
              <a:t>stocarea intr-o memorie tampon a informatiilor privind parametrii tehnologici şi manevrele efectuate </a:t>
            </a:r>
            <a:endParaRPr lang="en-US" sz="1600" dirty="0"/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endParaRPr lang="ro-RO" sz="2000" kern="0" dirty="0"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20000"/>
              </a:spcBef>
              <a:buClr>
                <a:srgbClr val="990033"/>
              </a:buClr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9" name="Picture 8" descr="ipaHeaderLogo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610600" cy="762000"/>
          </a:xfrm>
        </p:spPr>
        <p:txBody>
          <a:bodyPr/>
          <a:lstStyle/>
          <a:p>
            <a:r>
              <a:rPr lang="en-US" sz="2000" dirty="0" err="1"/>
              <a:t>Automatizare</a:t>
            </a:r>
            <a:r>
              <a:rPr lang="en-US" sz="2000" dirty="0"/>
              <a:t> </a:t>
            </a:r>
            <a:r>
              <a:rPr lang="en-US" sz="2000" dirty="0" err="1"/>
              <a:t>linii</a:t>
            </a:r>
            <a:r>
              <a:rPr lang="en-US" sz="2000" dirty="0"/>
              <a:t> </a:t>
            </a:r>
            <a:r>
              <a:rPr lang="en-US" sz="2000" dirty="0" err="1"/>
              <a:t>tehnologice</a:t>
            </a:r>
            <a:r>
              <a:rPr lang="en-US" sz="2000" dirty="0"/>
              <a:t> automotive </a:t>
            </a:r>
            <a:r>
              <a:rPr lang="en-US" sz="2000" dirty="0" err="1" smtClean="0"/>
              <a:t>platforma</a:t>
            </a:r>
            <a:r>
              <a:rPr lang="en-US" sz="2000" dirty="0" smtClean="0"/>
              <a:t> </a:t>
            </a:r>
            <a:r>
              <a:rPr lang="en-US" sz="2000" dirty="0"/>
              <a:t>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0" y="1676400"/>
            <a:ext cx="861060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A. </a:t>
            </a:r>
            <a:r>
              <a:rPr lang="en-US" sz="1800" b="1" dirty="0" err="1"/>
              <a:t>Realizare</a:t>
            </a:r>
            <a:r>
              <a:rPr lang="en-US" sz="1800" b="1" dirty="0"/>
              <a:t> </a:t>
            </a:r>
            <a:r>
              <a:rPr lang="en-US" sz="1800" b="1" dirty="0" err="1"/>
              <a:t>interfata</a:t>
            </a:r>
            <a:r>
              <a:rPr lang="en-US" sz="1800" b="1" dirty="0"/>
              <a:t> de </a:t>
            </a:r>
            <a:r>
              <a:rPr lang="en-US" sz="1800" b="1" dirty="0" err="1"/>
              <a:t>comunicare</a:t>
            </a:r>
            <a:r>
              <a:rPr lang="en-US" sz="1800" b="1" dirty="0"/>
              <a:t>  </a:t>
            </a:r>
            <a:r>
              <a:rPr lang="en-US" sz="1800" b="1" dirty="0" err="1"/>
              <a:t>pentru</a:t>
            </a:r>
            <a:r>
              <a:rPr lang="en-US" sz="1800" b="1" dirty="0"/>
              <a:t> </a:t>
            </a:r>
            <a:r>
              <a:rPr lang="en-US" sz="1800" b="1" dirty="0" err="1"/>
              <a:t>noul</a:t>
            </a:r>
            <a:r>
              <a:rPr lang="en-US" sz="1800" b="1" dirty="0"/>
              <a:t> </a:t>
            </a:r>
            <a:r>
              <a:rPr lang="en-US" sz="1800" b="1" dirty="0" err="1"/>
              <a:t>sistem</a:t>
            </a:r>
            <a:r>
              <a:rPr lang="en-US" sz="1800" b="1" dirty="0"/>
              <a:t> de </a:t>
            </a:r>
            <a:r>
              <a:rPr lang="en-US" sz="1800" b="1" dirty="0" err="1"/>
              <a:t>productie</a:t>
            </a:r>
            <a:r>
              <a:rPr lang="en-US" sz="1800" b="1" dirty="0"/>
              <a:t> </a:t>
            </a:r>
            <a:r>
              <a:rPr lang="en-US" sz="1800" b="1" dirty="0" err="1"/>
              <a:t>sectia</a:t>
            </a:r>
            <a:r>
              <a:rPr lang="en-US" sz="1800" b="1" dirty="0"/>
              <a:t> </a:t>
            </a:r>
            <a:r>
              <a:rPr lang="en-US" sz="1800" b="1" dirty="0" err="1"/>
              <a:t>Caroserii</a:t>
            </a:r>
            <a:r>
              <a:rPr lang="en-US" sz="1800" b="1" dirty="0"/>
              <a:t> – </a:t>
            </a:r>
            <a:r>
              <a:rPr lang="en-US" sz="1800" b="1" dirty="0" err="1"/>
              <a:t>linia</a:t>
            </a:r>
            <a:r>
              <a:rPr lang="en-US" sz="1800" b="1" dirty="0"/>
              <a:t> de Framing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err="1"/>
              <a:t>Realizare</a:t>
            </a:r>
            <a:r>
              <a:rPr lang="en-US" sz="1800" dirty="0"/>
              <a:t> </a:t>
            </a:r>
            <a:r>
              <a:rPr lang="en-US" sz="1800" dirty="0" err="1"/>
              <a:t>comunicatie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PLC-Master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restul</a:t>
            </a:r>
            <a:r>
              <a:rPr lang="en-US" sz="1800" dirty="0"/>
              <a:t> </a:t>
            </a:r>
            <a:r>
              <a:rPr lang="en-US" sz="1800" dirty="0" err="1"/>
              <a:t>controlerelor</a:t>
            </a:r>
            <a:r>
              <a:rPr lang="en-US" sz="1800" dirty="0"/>
              <a:t> din </a:t>
            </a:r>
            <a:r>
              <a:rPr lang="en-US" sz="1800" dirty="0" err="1"/>
              <a:t>linia</a:t>
            </a:r>
            <a:r>
              <a:rPr lang="en-US" sz="1800" dirty="0"/>
              <a:t> de Framing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err="1"/>
              <a:t>Realizare</a:t>
            </a:r>
            <a:r>
              <a:rPr lang="en-US" sz="1800" dirty="0"/>
              <a:t> </a:t>
            </a:r>
            <a:r>
              <a:rPr lang="en-US" sz="1800" dirty="0" err="1"/>
              <a:t>comunicatie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PLC-Slave (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asigurare</a:t>
            </a:r>
            <a:r>
              <a:rPr lang="en-US" sz="1800" dirty="0"/>
              <a:t> </a:t>
            </a:r>
            <a:r>
              <a:rPr lang="en-US" sz="1800" dirty="0" err="1"/>
              <a:t>redundanta</a:t>
            </a:r>
            <a:r>
              <a:rPr lang="en-US" sz="1800" dirty="0"/>
              <a:t>)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restul</a:t>
            </a:r>
            <a:r>
              <a:rPr lang="en-US" sz="1800" dirty="0"/>
              <a:t> </a:t>
            </a:r>
            <a:r>
              <a:rPr lang="en-US" sz="1800" dirty="0" err="1"/>
              <a:t>controlerelor</a:t>
            </a:r>
            <a:r>
              <a:rPr lang="en-US" sz="1800" dirty="0"/>
              <a:t> din </a:t>
            </a:r>
            <a:r>
              <a:rPr lang="en-US" sz="1800" dirty="0" err="1"/>
              <a:t>linia</a:t>
            </a:r>
            <a:r>
              <a:rPr lang="en-US" sz="1800" dirty="0"/>
              <a:t> de Framing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err="1"/>
              <a:t>Realizare</a:t>
            </a:r>
            <a:r>
              <a:rPr lang="en-US" sz="1800" dirty="0"/>
              <a:t> </a:t>
            </a:r>
            <a:r>
              <a:rPr lang="en-US" sz="1800" dirty="0" err="1"/>
              <a:t>conexiune</a:t>
            </a:r>
            <a:r>
              <a:rPr lang="en-US" sz="1800" dirty="0"/>
              <a:t> </a:t>
            </a:r>
            <a:r>
              <a:rPr lang="en-US" sz="1800" dirty="0" err="1"/>
              <a:t>fizica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 </a:t>
            </a:r>
            <a:r>
              <a:rPr lang="en-US" sz="1800" dirty="0" err="1"/>
              <a:t>cele</a:t>
            </a:r>
            <a:r>
              <a:rPr lang="en-US" sz="1800" dirty="0"/>
              <a:t> 2 PLC-</a:t>
            </a:r>
            <a:r>
              <a:rPr lang="en-US" sz="1800" dirty="0" err="1"/>
              <a:t>uri</a:t>
            </a:r>
            <a:r>
              <a:rPr lang="en-US" sz="1800" dirty="0"/>
              <a:t> master </a:t>
            </a:r>
            <a:r>
              <a:rPr lang="en-US" sz="1800" dirty="0" err="1"/>
              <a:t>si</a:t>
            </a:r>
            <a:r>
              <a:rPr lang="en-US" sz="1800" dirty="0"/>
              <a:t> slave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fibra</a:t>
            </a:r>
            <a:r>
              <a:rPr lang="en-US" sz="1800" dirty="0"/>
              <a:t> </a:t>
            </a:r>
            <a:r>
              <a:rPr lang="en-US" sz="1800" dirty="0" err="1"/>
              <a:t>optica</a:t>
            </a:r>
            <a:endParaRPr lang="en-US" sz="1800" dirty="0"/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err="1"/>
              <a:t>Instalare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configurare</a:t>
            </a:r>
            <a:r>
              <a:rPr lang="en-US" sz="1800" dirty="0"/>
              <a:t> software </a:t>
            </a:r>
            <a:r>
              <a:rPr lang="en-US" sz="1800" dirty="0" err="1"/>
              <a:t>interfata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</a:t>
            </a:r>
            <a:r>
              <a:rPr lang="en-US" sz="1800" dirty="0" err="1"/>
              <a:t>cele</a:t>
            </a:r>
            <a:r>
              <a:rPr lang="en-US" sz="1800" dirty="0"/>
              <a:t> 2 PLC-</a:t>
            </a:r>
            <a:r>
              <a:rPr lang="en-US" sz="1800" dirty="0" err="1"/>
              <a:t>uri</a:t>
            </a:r>
            <a:r>
              <a:rPr lang="en-US" sz="1800" dirty="0"/>
              <a:t> master </a:t>
            </a:r>
            <a:r>
              <a:rPr lang="en-US" sz="1800" dirty="0" err="1"/>
              <a:t>si</a:t>
            </a:r>
            <a:r>
              <a:rPr lang="en-US" sz="1800" dirty="0"/>
              <a:t> slave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serverul</a:t>
            </a:r>
            <a:r>
              <a:rPr lang="en-US" sz="1800" dirty="0"/>
              <a:t> central NGAVS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err="1"/>
              <a:t>Instalare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configurare</a:t>
            </a:r>
            <a:r>
              <a:rPr lang="en-US" sz="1800" dirty="0"/>
              <a:t> software </a:t>
            </a:r>
            <a:r>
              <a:rPr lang="en-US" sz="1800" dirty="0" err="1"/>
              <a:t>interfata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</a:t>
            </a:r>
            <a:r>
              <a:rPr lang="en-US" sz="1800" dirty="0" err="1"/>
              <a:t>cele</a:t>
            </a:r>
            <a:r>
              <a:rPr lang="en-US" sz="1800" dirty="0"/>
              <a:t> 2 PLC-</a:t>
            </a:r>
            <a:r>
              <a:rPr lang="en-US" sz="1800" dirty="0" err="1"/>
              <a:t>uri</a:t>
            </a:r>
            <a:r>
              <a:rPr lang="en-US" sz="1800" dirty="0"/>
              <a:t> master </a:t>
            </a:r>
            <a:r>
              <a:rPr lang="en-US" sz="1800" dirty="0" err="1"/>
              <a:t>si</a:t>
            </a:r>
            <a:r>
              <a:rPr lang="en-US" sz="1800" dirty="0"/>
              <a:t> slave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controlerele</a:t>
            </a:r>
            <a:r>
              <a:rPr lang="en-US" sz="1800" dirty="0"/>
              <a:t> din </a:t>
            </a:r>
            <a:r>
              <a:rPr lang="en-US" sz="1800" dirty="0" err="1"/>
              <a:t>linia</a:t>
            </a:r>
            <a:r>
              <a:rPr lang="en-US" sz="1800" dirty="0"/>
              <a:t> de Framing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B. </a:t>
            </a:r>
            <a:r>
              <a:rPr lang="en-US" sz="1800" b="1" dirty="0" err="1"/>
              <a:t>Integrare</a:t>
            </a:r>
            <a:r>
              <a:rPr lang="en-US" sz="1800" b="1" dirty="0"/>
              <a:t> </a:t>
            </a:r>
            <a:r>
              <a:rPr lang="en-US" sz="1800" b="1" dirty="0" err="1"/>
              <a:t>echipament</a:t>
            </a:r>
            <a:r>
              <a:rPr lang="en-US" sz="1800" b="1" dirty="0"/>
              <a:t> de </a:t>
            </a:r>
            <a:r>
              <a:rPr lang="en-US" sz="1800" b="1" dirty="0" err="1"/>
              <a:t>sudura</a:t>
            </a:r>
            <a:r>
              <a:rPr lang="en-US" sz="1800" b="1" dirty="0"/>
              <a:t>-LBPS in </a:t>
            </a:r>
            <a:r>
              <a:rPr lang="en-US" sz="1800" b="1" dirty="0" err="1"/>
              <a:t>linia</a:t>
            </a:r>
            <a:r>
              <a:rPr lang="en-US" sz="1800" b="1" dirty="0"/>
              <a:t> de </a:t>
            </a:r>
            <a:r>
              <a:rPr lang="en-US" sz="1800" b="1" dirty="0" err="1"/>
              <a:t>fabricatie</a:t>
            </a:r>
            <a:endParaRPr lang="en-US" sz="1800" b="1" dirty="0"/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688669"/>
            <a:ext cx="4508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2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610600" cy="762000"/>
          </a:xfrm>
        </p:spPr>
        <p:txBody>
          <a:bodyPr/>
          <a:lstStyle/>
          <a:p>
            <a:r>
              <a:rPr lang="en-US" dirty="0"/>
              <a:t>FORD Craiova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0" y="1981200"/>
            <a:ext cx="861060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FORD Craiova - Program de </a:t>
            </a:r>
            <a:r>
              <a:rPr lang="en-US" sz="1800" b="1" dirty="0" err="1"/>
              <a:t>instruire</a:t>
            </a:r>
            <a:r>
              <a:rPr lang="en-US" sz="1800" b="1" dirty="0"/>
              <a:t> a </a:t>
            </a:r>
            <a:r>
              <a:rPr lang="en-US" sz="1800" b="1" dirty="0" err="1"/>
              <a:t>echipelor</a:t>
            </a:r>
            <a:r>
              <a:rPr lang="en-US" sz="1800" b="1" dirty="0"/>
              <a:t> de </a:t>
            </a:r>
            <a:r>
              <a:rPr lang="en-US" sz="1800" b="1" dirty="0" err="1"/>
              <a:t>întreținere</a:t>
            </a:r>
            <a:endParaRPr lang="en-US" sz="1800" b="1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err="1"/>
              <a:t>Pentru</a:t>
            </a:r>
            <a:r>
              <a:rPr lang="en-US" sz="1800" dirty="0"/>
              <a:t> a </a:t>
            </a:r>
            <a:r>
              <a:rPr lang="en-US" sz="1800" dirty="0" err="1"/>
              <a:t>sprijini</a:t>
            </a:r>
            <a:r>
              <a:rPr lang="en-US" sz="1800" dirty="0"/>
              <a:t> </a:t>
            </a:r>
            <a:r>
              <a:rPr lang="en-US" sz="1800" dirty="0" err="1"/>
              <a:t>atingerea</a:t>
            </a:r>
            <a:r>
              <a:rPr lang="en-US" sz="1800" dirty="0"/>
              <a:t> </a:t>
            </a:r>
            <a:r>
              <a:rPr lang="en-US" sz="1800" dirty="0" err="1"/>
              <a:t>tintelor</a:t>
            </a:r>
            <a:r>
              <a:rPr lang="en-US" sz="1800" dirty="0"/>
              <a:t> </a:t>
            </a:r>
            <a:r>
              <a:rPr lang="en-US" sz="1800" dirty="0" err="1"/>
              <a:t>companiei</a:t>
            </a:r>
            <a:r>
              <a:rPr lang="en-US" sz="1800" dirty="0"/>
              <a:t> am </a:t>
            </a:r>
            <a:r>
              <a:rPr lang="en-US" sz="1800" dirty="0" err="1"/>
              <a:t>dezvoltat</a:t>
            </a:r>
            <a:r>
              <a:rPr lang="en-US" sz="1800" dirty="0"/>
              <a:t> un program complex de </a:t>
            </a:r>
            <a:r>
              <a:rPr lang="en-US" sz="1800" dirty="0" err="1"/>
              <a:t>instruire</a:t>
            </a:r>
            <a:r>
              <a:rPr lang="en-US" sz="1800" dirty="0"/>
              <a:t>  a </a:t>
            </a:r>
            <a:r>
              <a:rPr lang="en-US" sz="1800" dirty="0" err="1"/>
              <a:t>personalului</a:t>
            </a:r>
            <a:r>
              <a:rPr lang="en-US" sz="1800" dirty="0"/>
              <a:t> de </a:t>
            </a:r>
            <a:r>
              <a:rPr lang="en-US" sz="1800" dirty="0" err="1"/>
              <a:t>intretinere</a:t>
            </a:r>
            <a:r>
              <a:rPr lang="en-US" sz="1800" dirty="0"/>
              <a:t> (2009-2013).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err="1"/>
              <a:t>Programul</a:t>
            </a:r>
            <a:r>
              <a:rPr lang="en-US" sz="1800" dirty="0"/>
              <a:t> a </a:t>
            </a:r>
            <a:r>
              <a:rPr lang="en-US" sz="1800" dirty="0" err="1"/>
              <a:t>fost</a:t>
            </a:r>
            <a:r>
              <a:rPr lang="en-US" sz="1800" dirty="0"/>
              <a:t> </a:t>
            </a:r>
            <a:r>
              <a:rPr lang="en-US" sz="1800" dirty="0" err="1"/>
              <a:t>sustinut</a:t>
            </a:r>
            <a:r>
              <a:rPr lang="en-US" sz="1800" dirty="0"/>
              <a:t> de </a:t>
            </a:r>
            <a:r>
              <a:rPr lang="en-US" sz="1800" dirty="0" err="1"/>
              <a:t>echipe</a:t>
            </a:r>
            <a:r>
              <a:rPr lang="en-US" sz="1800" dirty="0"/>
              <a:t> de </a:t>
            </a:r>
            <a:r>
              <a:rPr lang="en-US" sz="1800" dirty="0" err="1"/>
              <a:t>ingineri</a:t>
            </a:r>
            <a:r>
              <a:rPr lang="en-US" sz="1800" dirty="0"/>
              <a:t> </a:t>
            </a:r>
            <a:r>
              <a:rPr lang="en-US" sz="1800" dirty="0" err="1"/>
              <a:t>specializati</a:t>
            </a:r>
            <a:r>
              <a:rPr lang="en-US" sz="1800" dirty="0"/>
              <a:t>.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sz="1800" dirty="0" err="1"/>
              <a:t>Asistenta</a:t>
            </a:r>
            <a:r>
              <a:rPr lang="en-US" sz="1800" dirty="0"/>
              <a:t> la </a:t>
            </a:r>
            <a:r>
              <a:rPr lang="en-US" sz="1800" dirty="0" err="1"/>
              <a:t>opriri</a:t>
            </a:r>
            <a:r>
              <a:rPr lang="en-US" sz="1800" dirty="0"/>
              <a:t> ne </a:t>
            </a:r>
            <a:r>
              <a:rPr lang="en-US" sz="1800" dirty="0" err="1"/>
              <a:t>prevazute</a:t>
            </a:r>
            <a:r>
              <a:rPr lang="en-US" sz="1800" dirty="0"/>
              <a:t> ; </a:t>
            </a:r>
            <a:r>
              <a:rPr lang="en-US" sz="1800" dirty="0" err="1"/>
              <a:t>Consultanta</a:t>
            </a:r>
            <a:r>
              <a:rPr lang="en-US" sz="1800" dirty="0"/>
              <a:t> la </a:t>
            </a:r>
            <a:r>
              <a:rPr lang="en-US" sz="1800" dirty="0" err="1"/>
              <a:t>masina</a:t>
            </a:r>
            <a:r>
              <a:rPr lang="en-US" sz="1800" dirty="0"/>
              <a:t> </a:t>
            </a:r>
            <a:r>
              <a:rPr lang="en-US" sz="1800" dirty="0" err="1"/>
              <a:t>respectiva</a:t>
            </a:r>
            <a:r>
              <a:rPr lang="en-US" sz="1800" dirty="0"/>
              <a:t> 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sz="1800" dirty="0" err="1"/>
              <a:t>Supervizarea</a:t>
            </a:r>
            <a:r>
              <a:rPr lang="en-US" sz="1800" dirty="0"/>
              <a:t> </a:t>
            </a:r>
            <a:r>
              <a:rPr lang="en-US" sz="1800" dirty="0" err="1"/>
              <a:t>instalării</a:t>
            </a:r>
            <a:r>
              <a:rPr lang="en-US" sz="1800" dirty="0"/>
              <a:t> </a:t>
            </a:r>
            <a:r>
              <a:rPr lang="en-US" sz="1800" dirty="0" err="1"/>
              <a:t>utilajelor</a:t>
            </a:r>
            <a:r>
              <a:rPr lang="en-US" sz="1800" dirty="0"/>
              <a:t>, </a:t>
            </a:r>
            <a:r>
              <a:rPr lang="en-US" sz="1800" dirty="0" err="1"/>
              <a:t>Verificarea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testarea</a:t>
            </a:r>
            <a:r>
              <a:rPr lang="en-US" sz="1800" dirty="0"/>
              <a:t> ; </a:t>
            </a:r>
            <a:r>
              <a:rPr lang="en-US" sz="1800" dirty="0" err="1"/>
              <a:t>Punere</a:t>
            </a:r>
            <a:r>
              <a:rPr lang="en-US" sz="1800" dirty="0"/>
              <a:t> in </a:t>
            </a:r>
            <a:r>
              <a:rPr lang="en-US" sz="1800" dirty="0" err="1"/>
              <a:t>functiune</a:t>
            </a:r>
            <a:endParaRPr lang="en-US" sz="1800" dirty="0"/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sz="1800" dirty="0" err="1"/>
              <a:t>Instruire</a:t>
            </a:r>
            <a:r>
              <a:rPr lang="en-US" sz="1800" dirty="0"/>
              <a:t> </a:t>
            </a:r>
            <a:r>
              <a:rPr lang="en-US" sz="1800" dirty="0" err="1"/>
              <a:t>pe</a:t>
            </a:r>
            <a:r>
              <a:rPr lang="en-US" sz="1800" dirty="0"/>
              <a:t> </a:t>
            </a:r>
            <a:r>
              <a:rPr lang="en-US" sz="1800" dirty="0" err="1"/>
              <a:t>diferite</a:t>
            </a:r>
            <a:r>
              <a:rPr lang="en-US" sz="1800" dirty="0"/>
              <a:t> </a:t>
            </a:r>
            <a:r>
              <a:rPr lang="en-US" sz="1800" dirty="0" err="1"/>
              <a:t>probleme</a:t>
            </a:r>
            <a:r>
              <a:rPr lang="en-US" sz="1800" dirty="0"/>
              <a:t>  ; </a:t>
            </a:r>
            <a:r>
              <a:rPr lang="en-US" sz="1800" dirty="0" err="1"/>
              <a:t>Dezvoltarea</a:t>
            </a:r>
            <a:r>
              <a:rPr lang="en-US" sz="1800" dirty="0"/>
              <a:t> </a:t>
            </a:r>
            <a:r>
              <a:rPr lang="en-US" sz="1800" dirty="0" err="1"/>
              <a:t>unor</a:t>
            </a:r>
            <a:r>
              <a:rPr lang="en-US" sz="1800" dirty="0"/>
              <a:t> </a:t>
            </a:r>
            <a:r>
              <a:rPr lang="en-US" sz="1800" dirty="0" err="1"/>
              <a:t>proceduri</a:t>
            </a:r>
            <a:r>
              <a:rPr lang="en-US" sz="1800" dirty="0"/>
              <a:t> de </a:t>
            </a:r>
            <a:r>
              <a:rPr lang="en-US" sz="1800" dirty="0" err="1"/>
              <a:t>mentenanta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93150" y="6688138"/>
            <a:ext cx="450850" cy="228600"/>
          </a:xfrm>
        </p:spPr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05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7086600" cy="914400"/>
          </a:xfrm>
        </p:spPr>
        <p:txBody>
          <a:bodyPr>
            <a:normAutofit fontScale="90000"/>
          </a:bodyPr>
          <a:lstStyle/>
          <a:p>
            <a:r>
              <a:rPr lang="ro-RO" sz="3100" b="1" dirty="0"/>
              <a:t>Portofoliu de instruire</a:t>
            </a:r>
            <a:r>
              <a:rPr lang="ro-RO" sz="2700" b="1" dirty="0"/>
              <a:t>: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763000" cy="51816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ro-RO" sz="2300" b="1" dirty="0"/>
              <a:t>Cursuri generice</a:t>
            </a:r>
            <a:r>
              <a:rPr lang="ro-RO" sz="2300" dirty="0"/>
              <a:t>: Pneumatica si Hidraulica , Sisteme si echipamente electrice,</a:t>
            </a:r>
            <a:r>
              <a:rPr lang="it-IT" sz="2300" dirty="0"/>
              <a:t> Motoare si Drive-uri, Calculatoare, Introducere in sisteme de automatizare,</a:t>
            </a:r>
            <a:r>
              <a:rPr lang="ro-RO" sz="2300" dirty="0"/>
              <a:t> </a:t>
            </a:r>
            <a:r>
              <a:rPr lang="en-US" sz="2300" dirty="0" err="1"/>
              <a:t>Formare</a:t>
            </a:r>
            <a:r>
              <a:rPr lang="ro-RO" sz="2300" dirty="0"/>
              <a:t> la  locul de munca.</a:t>
            </a:r>
            <a:endParaRPr lang="en-US" sz="2300" dirty="0"/>
          </a:p>
          <a:p>
            <a:pPr lvl="0">
              <a:spcBef>
                <a:spcPts val="1200"/>
              </a:spcBef>
            </a:pPr>
            <a:r>
              <a:rPr lang="ro-RO" sz="2300" b="1" dirty="0"/>
              <a:t>Cursuri PLC de baza: </a:t>
            </a:r>
            <a:r>
              <a:rPr lang="ro-RO" sz="2300" dirty="0"/>
              <a:t>Sistemul Control </a:t>
            </a:r>
            <a:r>
              <a:rPr lang="ro-RO" sz="2300" dirty="0" err="1"/>
              <a:t>Logix</a:t>
            </a:r>
            <a:r>
              <a:rPr lang="ro-RO" sz="2300" dirty="0"/>
              <a:t>, Interpretarea schemelor de baza </a:t>
            </a:r>
            <a:r>
              <a:rPr lang="ro-RO" sz="2300" dirty="0" err="1"/>
              <a:t>ladder</a:t>
            </a:r>
            <a:r>
              <a:rPr lang="ro-RO" sz="2300" dirty="0"/>
              <a:t> in RSLogix5000, Mentenanță si Depanare.</a:t>
            </a:r>
            <a:endParaRPr lang="en-US" sz="2300" dirty="0"/>
          </a:p>
          <a:p>
            <a:pPr lvl="0">
              <a:spcBef>
                <a:spcPts val="1200"/>
              </a:spcBef>
            </a:pPr>
            <a:r>
              <a:rPr lang="ro-RO" sz="2300" b="1" dirty="0"/>
              <a:t>Cursuri de </a:t>
            </a:r>
            <a:r>
              <a:rPr lang="ro-RO" sz="2300" b="1" dirty="0" err="1"/>
              <a:t>retele</a:t>
            </a:r>
            <a:r>
              <a:rPr lang="ro-RO" sz="2300" b="1" dirty="0"/>
              <a:t>: </a:t>
            </a:r>
            <a:r>
              <a:rPr lang="ro-RO" sz="2300" dirty="0"/>
              <a:t> </a:t>
            </a:r>
            <a:r>
              <a:rPr lang="ro-RO" sz="2300" dirty="0" err="1"/>
              <a:t>Mentenanta</a:t>
            </a:r>
            <a:r>
              <a:rPr lang="ro-RO" sz="2300" dirty="0"/>
              <a:t> si depanarea </a:t>
            </a:r>
            <a:r>
              <a:rPr lang="ro-RO" sz="2300" dirty="0" err="1"/>
              <a:t>retelelor</a:t>
            </a:r>
            <a:r>
              <a:rPr lang="ro-RO" sz="2300" dirty="0"/>
              <a:t> </a:t>
            </a:r>
            <a:r>
              <a:rPr lang="ro-RO" sz="2300" dirty="0" err="1"/>
              <a:t>EtherNet</a:t>
            </a:r>
            <a:r>
              <a:rPr lang="ro-RO" sz="2300" dirty="0"/>
              <a:t>/IP, </a:t>
            </a:r>
            <a:r>
              <a:rPr lang="ro-RO" sz="2300" dirty="0" err="1"/>
              <a:t>DeviceNet</a:t>
            </a:r>
            <a:r>
              <a:rPr lang="ro-RO" sz="2300" dirty="0"/>
              <a:t>, </a:t>
            </a:r>
            <a:r>
              <a:rPr lang="ro-RO" sz="2300" dirty="0" err="1"/>
              <a:t>ControlNet</a:t>
            </a:r>
            <a:r>
              <a:rPr lang="ro-RO" sz="2300" dirty="0"/>
              <a:t>, </a:t>
            </a:r>
            <a:r>
              <a:rPr lang="ro-RO" sz="2300" dirty="0" err="1"/>
              <a:t>EtherNet</a:t>
            </a:r>
            <a:r>
              <a:rPr lang="ro-RO" sz="2300" dirty="0"/>
              <a:t>/IP – Curs Avansat Ethernet/IP, </a:t>
            </a:r>
            <a:r>
              <a:rPr lang="ro-RO" sz="2300" dirty="0" err="1"/>
              <a:t>Stratix</a:t>
            </a:r>
            <a:r>
              <a:rPr lang="ro-RO" sz="2300" dirty="0"/>
              <a:t>, </a:t>
            </a:r>
            <a:endParaRPr lang="en-US" sz="2300" dirty="0"/>
          </a:p>
          <a:p>
            <a:pPr lvl="0">
              <a:spcBef>
                <a:spcPts val="1200"/>
              </a:spcBef>
            </a:pPr>
            <a:r>
              <a:rPr lang="ro-RO" sz="2300" b="1" dirty="0" err="1"/>
              <a:t>Safety</a:t>
            </a:r>
            <a:r>
              <a:rPr lang="ro-RO" sz="2300" dirty="0"/>
              <a:t>: </a:t>
            </a:r>
            <a:r>
              <a:rPr lang="ro-RO" sz="2300" dirty="0" err="1"/>
              <a:t>Mentenanta</a:t>
            </a:r>
            <a:r>
              <a:rPr lang="ro-RO" sz="2300" dirty="0"/>
              <a:t> si depanarea sistemului </a:t>
            </a:r>
            <a:r>
              <a:rPr lang="ro-RO" sz="2300" dirty="0" err="1"/>
              <a:t>GuardLogix</a:t>
            </a:r>
            <a:r>
              <a:rPr lang="ro-RO" sz="2300" dirty="0"/>
              <a:t>, Reguli de securitate pentru echipamente </a:t>
            </a:r>
            <a:endParaRPr lang="en-US" sz="2300" dirty="0"/>
          </a:p>
          <a:p>
            <a:pPr>
              <a:spcBef>
                <a:spcPts val="1200"/>
              </a:spcBef>
            </a:pPr>
            <a:r>
              <a:rPr lang="en-US" sz="2300" b="1" dirty="0"/>
              <a:t>HMI</a:t>
            </a:r>
            <a:r>
              <a:rPr lang="en-US" sz="2300" dirty="0"/>
              <a:t>: Factory Talk View ME </a:t>
            </a:r>
            <a:r>
              <a:rPr lang="en-US" sz="2300" dirty="0" err="1"/>
              <a:t>si</a:t>
            </a:r>
            <a:r>
              <a:rPr lang="en-US" sz="2300" dirty="0"/>
              <a:t> Versa View Workstations M. and T.</a:t>
            </a:r>
          </a:p>
          <a:p>
            <a:pPr>
              <a:spcBef>
                <a:spcPts val="1200"/>
              </a:spcBef>
            </a:pPr>
            <a:r>
              <a:rPr lang="en-US" sz="2300" b="1" dirty="0"/>
              <a:t>Drive-</a:t>
            </a:r>
            <a:r>
              <a:rPr lang="en-US" sz="2300" b="1" dirty="0" err="1"/>
              <a:t>uri</a:t>
            </a:r>
            <a:r>
              <a:rPr lang="en-US" sz="2300" b="1" dirty="0"/>
              <a:t>:</a:t>
            </a:r>
            <a:r>
              <a:rPr lang="en-US" sz="2300" dirty="0"/>
              <a:t> </a:t>
            </a:r>
            <a:r>
              <a:rPr lang="en-US" sz="2300" dirty="0" err="1"/>
              <a:t>Powerflex</a:t>
            </a:r>
            <a:r>
              <a:rPr lang="en-US" sz="2300" dirty="0"/>
              <a:t>.</a:t>
            </a:r>
          </a:p>
          <a:p>
            <a:pPr lvl="0">
              <a:spcBef>
                <a:spcPts val="120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2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lorian\Desktop\SITENOU_IPA\footerCarusel\#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124200"/>
            <a:ext cx="2313122" cy="685800"/>
          </a:xfrm>
          <a:prstGeom prst="rect">
            <a:avLst/>
          </a:prstGeom>
          <a:noFill/>
        </p:spPr>
      </p:pic>
      <p:pic>
        <p:nvPicPr>
          <p:cNvPr id="1028" name="Picture 4" descr="C:\Users\Florian\Desktop\SITENOU_IPA\footerCarusel\#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990600" cy="990600"/>
          </a:xfrm>
          <a:prstGeom prst="rect">
            <a:avLst/>
          </a:prstGeom>
          <a:noFill/>
        </p:spPr>
      </p:pic>
      <p:pic>
        <p:nvPicPr>
          <p:cNvPr id="1029" name="Picture 5" descr="C:\Users\Florian\Desktop\SITENOU_IPA\footerCarusel\#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953000"/>
            <a:ext cx="1695450" cy="638175"/>
          </a:xfrm>
          <a:prstGeom prst="rect">
            <a:avLst/>
          </a:prstGeom>
          <a:noFill/>
        </p:spPr>
      </p:pic>
      <p:pic>
        <p:nvPicPr>
          <p:cNvPr id="1031" name="Picture 7" descr="C:\Users\Florian\Desktop\SITENOU_IPA\footerCarusel\#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953000"/>
            <a:ext cx="1143000" cy="723900"/>
          </a:xfrm>
          <a:prstGeom prst="rect">
            <a:avLst/>
          </a:prstGeom>
          <a:noFill/>
        </p:spPr>
      </p:pic>
      <p:pic>
        <p:nvPicPr>
          <p:cNvPr id="1034" name="Picture 10" descr="C:\Users\Florian\Desktop\SITENOU_IPA\footerCarusel\# (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200400"/>
            <a:ext cx="2614818" cy="381000"/>
          </a:xfrm>
          <a:prstGeom prst="rect">
            <a:avLst/>
          </a:prstGeom>
          <a:noFill/>
        </p:spPr>
      </p:pic>
      <p:pic>
        <p:nvPicPr>
          <p:cNvPr id="1035" name="Picture 11" descr="C:\Users\Florian\Desktop\SITENOU_IPA\footerCarusel\# (8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6096000"/>
            <a:ext cx="1343025" cy="762000"/>
          </a:xfrm>
          <a:prstGeom prst="rect">
            <a:avLst/>
          </a:prstGeom>
          <a:noFill/>
        </p:spPr>
      </p:pic>
      <p:pic>
        <p:nvPicPr>
          <p:cNvPr id="1036" name="Picture 12" descr="C:\Users\Florian\Desktop\SITENOU_IPA\footerCarusel\# 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447800"/>
            <a:ext cx="2495550" cy="666750"/>
          </a:xfrm>
          <a:prstGeom prst="rect">
            <a:avLst/>
          </a:prstGeom>
          <a:noFill/>
        </p:spPr>
      </p:pic>
      <p:pic>
        <p:nvPicPr>
          <p:cNvPr id="1037" name="Picture 13" descr="C:\Users\Florian\Desktop\SITENOU_IPA\footerCarusel\# 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905000"/>
            <a:ext cx="1952625" cy="590550"/>
          </a:xfrm>
          <a:prstGeom prst="rect">
            <a:avLst/>
          </a:prstGeom>
          <a:noFill/>
        </p:spPr>
      </p:pic>
      <p:pic>
        <p:nvPicPr>
          <p:cNvPr id="1038" name="Picture 14" descr="C:\Users\Florian\Desktop\SITENOU_IPA\footerCarusel\# (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44863" y="4876800"/>
            <a:ext cx="3399137" cy="6096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143000" y="609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Castellar" pitchFamily="18" charset="0"/>
              </a:rPr>
              <a:t>INTEGRATORI SI </a:t>
            </a:r>
            <a:r>
              <a:rPr lang="ro-RO" sz="3200" b="1" dirty="0" smtClean="0">
                <a:latin typeface="Castellar" pitchFamily="18" charset="0"/>
              </a:rPr>
              <a:t>PARTENERI</a:t>
            </a:r>
            <a:r>
              <a:rPr lang="en-GB" sz="3200" b="1" dirty="0" smtClean="0">
                <a:latin typeface="Castellar" pitchFamily="18" charset="0"/>
              </a:rPr>
              <a:t> PTR:</a:t>
            </a:r>
            <a:endParaRPr lang="en-US" sz="3200" b="1" dirty="0">
              <a:latin typeface="Castellar" pitchFamily="18" charset="0"/>
            </a:endParaRPr>
          </a:p>
        </p:txBody>
      </p:sp>
      <p:pic>
        <p:nvPicPr>
          <p:cNvPr id="18" name="Picture 2" descr="Visit Rockwell Autom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0" y="1828800"/>
            <a:ext cx="1695450" cy="581026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9" name="Picture 2" descr="Image result for logo cisco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5687291"/>
            <a:ext cx="1981200" cy="1170709"/>
          </a:xfrm>
          <a:prstGeom prst="rect">
            <a:avLst/>
          </a:prstGeom>
          <a:noFill/>
        </p:spPr>
      </p:pic>
      <p:pic>
        <p:nvPicPr>
          <p:cNvPr id="20" name="Picture 19" descr="ipaHeaderLogo_v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  <p:pic>
        <p:nvPicPr>
          <p:cNvPr id="21" name="Picture 8" descr="KUKA Industrial Robot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71800" y="2514600"/>
            <a:ext cx="1295400" cy="222068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2590800" y="5334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Siemens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04800" y="9906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Rockwell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48400" y="9144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Schnaider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0" y="24384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Zenon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76600" y="22098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Kuka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72200" y="23622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NETCON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57400" y="40386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000" dirty="0" smtClean="0">
                <a:solidFill>
                  <a:schemeClr val="tx1"/>
                </a:solidFill>
                <a:latin typeface="Berlin Sans FB" pitchFamily="34" charset="0"/>
              </a:rPr>
              <a:t> Dynamic Ratings   </a:t>
            </a:r>
            <a:endParaRPr lang="en-US" sz="20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76800" y="35814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Arcteq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324600" y="5486400"/>
            <a:ext cx="2819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Vibrosystem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85800" y="5334000"/>
            <a:ext cx="27432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Certificare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Iris Power   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7086600" cy="609600"/>
          </a:xfrm>
        </p:spPr>
        <p:txBody>
          <a:bodyPr>
            <a:normAutofit/>
          </a:bodyPr>
          <a:lstStyle/>
          <a:p>
            <a:r>
              <a:rPr lang="ro-RO" sz="2800" b="1" dirty="0"/>
              <a:t>Portofoliu de instruire: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763000" cy="5334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 err="1"/>
              <a:t>Cursuri</a:t>
            </a:r>
            <a:r>
              <a:rPr lang="en-US" sz="2000" dirty="0"/>
              <a:t> </a:t>
            </a:r>
            <a:r>
              <a:rPr lang="en-US" sz="2000" dirty="0" err="1"/>
              <a:t>avansate</a:t>
            </a:r>
            <a:r>
              <a:rPr lang="en-US" sz="2000" dirty="0"/>
              <a:t>: Diagnostic Program Control -Standard </a:t>
            </a:r>
            <a:r>
              <a:rPr lang="en-US" sz="2000" dirty="0" err="1"/>
              <a:t>Caroserii</a:t>
            </a:r>
            <a:r>
              <a:rPr lang="en-US" sz="2000" dirty="0"/>
              <a:t>, </a:t>
            </a:r>
            <a:r>
              <a:rPr lang="en-US" sz="2000" dirty="0" err="1"/>
              <a:t>Posmon</a:t>
            </a:r>
            <a:r>
              <a:rPr lang="en-US" sz="2000" dirty="0"/>
              <a:t>-PLC, </a:t>
            </a:r>
          </a:p>
          <a:p>
            <a:pPr>
              <a:spcBef>
                <a:spcPts val="1200"/>
              </a:spcBef>
            </a:pPr>
            <a:r>
              <a:rPr lang="en-US" sz="2000" dirty="0" err="1"/>
              <a:t>Cursuri</a:t>
            </a:r>
            <a:r>
              <a:rPr lang="en-US" sz="2000" dirty="0"/>
              <a:t> Siemens – la </a:t>
            </a:r>
            <a:r>
              <a:rPr lang="en-US" sz="2000" dirty="0" err="1"/>
              <a:t>cerere</a:t>
            </a:r>
            <a:r>
              <a:rPr lang="en-US" sz="2000" dirty="0"/>
              <a:t>, Siemens PLC, Drive-</a:t>
            </a:r>
            <a:r>
              <a:rPr lang="en-US" sz="2000" dirty="0" err="1"/>
              <a:t>uri</a:t>
            </a:r>
            <a:r>
              <a:rPr lang="en-US" sz="2000" dirty="0"/>
              <a:t> , </a:t>
            </a:r>
            <a:r>
              <a:rPr lang="en-US" sz="2000" dirty="0" err="1"/>
              <a:t>Profibus</a:t>
            </a:r>
            <a:r>
              <a:rPr lang="en-US" sz="2000" dirty="0"/>
              <a:t>–</a:t>
            </a:r>
            <a:r>
              <a:rPr lang="en-US" sz="2000" dirty="0" err="1"/>
              <a:t>Profinet</a:t>
            </a:r>
            <a:r>
              <a:rPr lang="en-US" sz="2000" dirty="0"/>
              <a:t>, HMI 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/>
              <a:t>Simulator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linie</a:t>
            </a:r>
            <a:r>
              <a:rPr lang="en-US" sz="2000" b="1" dirty="0"/>
              <a:t> de </a:t>
            </a:r>
            <a:r>
              <a:rPr lang="en-US" sz="2000" b="1" dirty="0" err="1"/>
              <a:t>producție</a:t>
            </a:r>
            <a:r>
              <a:rPr lang="en-US" sz="2000" b="1" dirty="0"/>
              <a:t> (</a:t>
            </a:r>
            <a:r>
              <a:rPr lang="en-US" sz="2000" b="1" dirty="0" err="1"/>
              <a:t>hidraulica</a:t>
            </a:r>
            <a:r>
              <a:rPr lang="en-US" sz="2000" b="1" dirty="0"/>
              <a:t>, robot, </a:t>
            </a:r>
            <a:r>
              <a:rPr lang="en-US" sz="2000" b="1" dirty="0" err="1"/>
              <a:t>pneumatica</a:t>
            </a:r>
            <a:r>
              <a:rPr lang="en-US" sz="2000" b="1" dirty="0"/>
              <a:t>, </a:t>
            </a:r>
            <a:r>
              <a:rPr lang="en-US" sz="2000" b="1" dirty="0" err="1"/>
              <a:t>electrica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PLC) din </a:t>
            </a:r>
            <a:r>
              <a:rPr lang="en-US" sz="2000" b="1" dirty="0" err="1"/>
              <a:t>industria</a:t>
            </a:r>
            <a:r>
              <a:rPr lang="en-US" sz="2000" b="1" dirty="0"/>
              <a:t> automotive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endParaRPr lang="en-GB" sz="26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 smtClean="0"/>
              <a:t>	</a:t>
            </a:r>
            <a:r>
              <a:rPr lang="ro-RO" sz="2000" dirty="0" smtClean="0"/>
              <a:t>Toate </a:t>
            </a:r>
            <a:r>
              <a:rPr lang="ro-RO" sz="2000" dirty="0"/>
              <a:t>aceste sisteme sunt interconectate prin intermediul retelei Ethernet TCP/IP si simulează o linie de producție bazata pe structuri de robot.</a:t>
            </a:r>
            <a:endParaRPr lang="en-US" sz="2000" dirty="0"/>
          </a:p>
        </p:txBody>
      </p:sp>
      <p:pic>
        <p:nvPicPr>
          <p:cNvPr id="6" name="Picture 5" descr="C:\Users\Emil-Goace\Desktop\Poze standuri  pol\IMG_58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581400"/>
            <a:ext cx="18288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Emil-Goace\Desktop\Poze standuri  pol\IMG_59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09700" y="32385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Emil-Goace\Desktop\Poze standuri  pol\IMG_59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00600" y="3200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Emil-Goace\Desktop\Poze standuri  pol\IMG_58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286500" y="3238503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Emil-Goace\Desktop\Poze standuri  pol\IMG_59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2065" y="3288666"/>
            <a:ext cx="1828800" cy="119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paHeaderLogo_v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4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19200"/>
            <a:ext cx="8001000" cy="914400"/>
          </a:xfrm>
        </p:spPr>
        <p:txBody>
          <a:bodyPr>
            <a:normAutofit/>
          </a:bodyPr>
          <a:lstStyle/>
          <a:p>
            <a:r>
              <a:rPr lang="en-US" sz="2400" dirty="0"/>
              <a:t>FORD Craiova - </a:t>
            </a:r>
            <a:r>
              <a:rPr lang="en-US" sz="2400" dirty="0" err="1"/>
              <a:t>Punere</a:t>
            </a:r>
            <a:r>
              <a:rPr lang="en-US" sz="2400" dirty="0"/>
              <a:t> in </a:t>
            </a:r>
            <a:r>
              <a:rPr lang="en-US" sz="2400" dirty="0" err="1"/>
              <a:t>funcțiune</a:t>
            </a:r>
            <a:r>
              <a:rPr lang="en-US" sz="2400" dirty="0"/>
              <a:t> a </a:t>
            </a:r>
            <a:r>
              <a:rPr lang="en-US" sz="2400" dirty="0" err="1"/>
              <a:t>liniilor</a:t>
            </a:r>
            <a:r>
              <a:rPr lang="en-US" sz="2400" dirty="0"/>
              <a:t> </a:t>
            </a:r>
            <a:r>
              <a:rPr lang="en-US" sz="2400" dirty="0" err="1"/>
              <a:t>tehnologice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09800"/>
            <a:ext cx="8763000" cy="5181600"/>
          </a:xfrm>
        </p:spPr>
        <p:txBody>
          <a:bodyPr>
            <a:normAutofit/>
          </a:bodyPr>
          <a:lstStyle/>
          <a:p>
            <a:r>
              <a:rPr lang="en-US" sz="1900" dirty="0" err="1"/>
              <a:t>Punere</a:t>
            </a:r>
            <a:r>
              <a:rPr lang="en-US" sz="1900" dirty="0"/>
              <a:t> in </a:t>
            </a:r>
            <a:r>
              <a:rPr lang="en-US" sz="1900" dirty="0" err="1"/>
              <a:t>funcțiune</a:t>
            </a:r>
            <a:r>
              <a:rPr lang="en-US" sz="1900" dirty="0"/>
              <a:t> </a:t>
            </a:r>
            <a:r>
              <a:rPr lang="en-US" sz="1900" dirty="0" err="1"/>
              <a:t>utilaje</a:t>
            </a:r>
            <a:r>
              <a:rPr lang="en-US" sz="1900" dirty="0"/>
              <a:t> in </a:t>
            </a:r>
            <a:r>
              <a:rPr lang="en-US" sz="1900" dirty="0" err="1"/>
              <a:t>secția</a:t>
            </a:r>
            <a:r>
              <a:rPr lang="en-US" sz="1900" dirty="0"/>
              <a:t> de </a:t>
            </a:r>
            <a:r>
              <a:rPr lang="en-US" sz="1900" dirty="0" err="1"/>
              <a:t>Motoare</a:t>
            </a:r>
            <a:endParaRPr lang="en-US" sz="1900" dirty="0"/>
          </a:p>
          <a:p>
            <a:pPr marL="0" indent="0">
              <a:buNone/>
            </a:pPr>
            <a:r>
              <a:rPr lang="en-US" sz="1900" dirty="0" err="1"/>
              <a:t>Subcontractori</a:t>
            </a:r>
            <a:r>
              <a:rPr lang="en-US" sz="1900" dirty="0"/>
              <a:t> Thyssen Krupp Germania: Siemens PLC S7-300, </a:t>
            </a:r>
            <a:r>
              <a:rPr lang="en-US" sz="1900" dirty="0" err="1"/>
              <a:t>modificarea</a:t>
            </a:r>
            <a:r>
              <a:rPr lang="en-US" sz="1900" dirty="0"/>
              <a:t> </a:t>
            </a:r>
            <a:r>
              <a:rPr lang="en-US" sz="1900" dirty="0" err="1"/>
              <a:t>si</a:t>
            </a:r>
            <a:r>
              <a:rPr lang="en-US" sz="1900" dirty="0"/>
              <a:t> </a:t>
            </a:r>
            <a:r>
              <a:rPr lang="en-US" sz="1900" dirty="0" err="1"/>
              <a:t>testarea</a:t>
            </a:r>
            <a:r>
              <a:rPr lang="en-US" sz="1900" dirty="0"/>
              <a:t> </a:t>
            </a:r>
            <a:r>
              <a:rPr lang="en-US" sz="1900" dirty="0" err="1"/>
              <a:t>programelor</a:t>
            </a:r>
            <a:endParaRPr lang="en-US" sz="1900" dirty="0"/>
          </a:p>
          <a:p>
            <a:r>
              <a:rPr lang="en-US" sz="1900" dirty="0" err="1"/>
              <a:t>Punere</a:t>
            </a:r>
            <a:r>
              <a:rPr lang="en-US" sz="1900" dirty="0"/>
              <a:t> in </a:t>
            </a:r>
            <a:r>
              <a:rPr lang="en-US" sz="1900" dirty="0" err="1"/>
              <a:t>funcțiune</a:t>
            </a:r>
            <a:r>
              <a:rPr lang="en-US" sz="1900" dirty="0"/>
              <a:t> </a:t>
            </a:r>
            <a:r>
              <a:rPr lang="en-US" sz="1900" dirty="0" err="1"/>
              <a:t>utilaje</a:t>
            </a:r>
            <a:r>
              <a:rPr lang="en-US" sz="1900" dirty="0"/>
              <a:t> in </a:t>
            </a:r>
            <a:r>
              <a:rPr lang="en-US" sz="1900" dirty="0" err="1"/>
              <a:t>Vopsitorie</a:t>
            </a:r>
            <a:r>
              <a:rPr lang="en-US" sz="1900" dirty="0"/>
              <a:t> B232</a:t>
            </a:r>
          </a:p>
          <a:p>
            <a:pPr marL="0" indent="0">
              <a:buNone/>
            </a:pPr>
            <a:r>
              <a:rPr lang="en-US" sz="1900" dirty="0"/>
              <a:t>Subcontractor </a:t>
            </a:r>
            <a:r>
              <a:rPr lang="en-US" sz="1900" dirty="0" err="1"/>
              <a:t>Dürr</a:t>
            </a:r>
            <a:r>
              <a:rPr lang="en-US" sz="1900" dirty="0"/>
              <a:t> Systems GmbH - Allen Bradley PLC, ControlLogix, </a:t>
            </a:r>
            <a:r>
              <a:rPr lang="en-US" sz="1900" dirty="0" err="1"/>
              <a:t>modificarea</a:t>
            </a:r>
            <a:r>
              <a:rPr lang="en-US" sz="1900" dirty="0"/>
              <a:t> </a:t>
            </a:r>
            <a:r>
              <a:rPr lang="en-US" sz="1900" dirty="0" err="1"/>
              <a:t>si</a:t>
            </a:r>
            <a:r>
              <a:rPr lang="en-US" sz="1900" dirty="0"/>
              <a:t> </a:t>
            </a:r>
            <a:r>
              <a:rPr lang="en-US" sz="1900" dirty="0" err="1"/>
              <a:t>testarea</a:t>
            </a:r>
            <a:r>
              <a:rPr lang="en-US" sz="1900" dirty="0"/>
              <a:t> </a:t>
            </a:r>
            <a:r>
              <a:rPr lang="en-US" sz="1900" dirty="0" err="1"/>
              <a:t>programelor</a:t>
            </a:r>
            <a:endParaRPr lang="en-US" sz="1900" dirty="0"/>
          </a:p>
          <a:p>
            <a:r>
              <a:rPr lang="en-US" sz="1900" dirty="0" err="1"/>
              <a:t>Modificarea</a:t>
            </a:r>
            <a:r>
              <a:rPr lang="en-US" sz="1900" dirty="0"/>
              <a:t> </a:t>
            </a:r>
            <a:r>
              <a:rPr lang="en-US" sz="1900" dirty="0" err="1"/>
              <a:t>liniei</a:t>
            </a:r>
            <a:r>
              <a:rPr lang="en-US" sz="1900" dirty="0"/>
              <a:t> de </a:t>
            </a:r>
            <a:r>
              <a:rPr lang="en-US" sz="1900" dirty="0" err="1"/>
              <a:t>asamblare</a:t>
            </a:r>
            <a:r>
              <a:rPr lang="en-US" sz="1900" dirty="0"/>
              <a:t> in </a:t>
            </a:r>
            <a:r>
              <a:rPr lang="en-US" sz="1900" dirty="0" err="1"/>
              <a:t>Secția</a:t>
            </a:r>
            <a:r>
              <a:rPr lang="en-US" sz="1900" dirty="0"/>
              <a:t> de </a:t>
            </a:r>
            <a:r>
              <a:rPr lang="en-US" sz="1900" dirty="0" err="1"/>
              <a:t>Motoare</a:t>
            </a:r>
            <a:r>
              <a:rPr lang="en-US" sz="1900" dirty="0"/>
              <a:t> </a:t>
            </a:r>
          </a:p>
          <a:p>
            <a:pPr marL="0" indent="0">
              <a:buNone/>
            </a:pPr>
            <a:r>
              <a:rPr lang="en-US" sz="1900" dirty="0"/>
              <a:t>Contract </a:t>
            </a:r>
            <a:r>
              <a:rPr lang="en-US" sz="1900" dirty="0" err="1"/>
              <a:t>Eines</a:t>
            </a:r>
            <a:r>
              <a:rPr lang="en-US" sz="1900" dirty="0"/>
              <a:t> - </a:t>
            </a:r>
            <a:r>
              <a:rPr lang="en-US" sz="1900" dirty="0" err="1"/>
              <a:t>Moncobra</a:t>
            </a:r>
            <a:r>
              <a:rPr lang="en-US" sz="1900" dirty="0"/>
              <a:t> – </a:t>
            </a:r>
            <a:r>
              <a:rPr lang="en-US" sz="1900" dirty="0" err="1"/>
              <a:t>inserarea</a:t>
            </a:r>
            <a:r>
              <a:rPr lang="en-US" sz="1900" dirty="0"/>
              <a:t> </a:t>
            </a:r>
            <a:r>
              <a:rPr lang="en-US" sz="1900" dirty="0" err="1"/>
              <a:t>unui</a:t>
            </a:r>
            <a:r>
              <a:rPr lang="en-US" sz="1900" dirty="0"/>
              <a:t> </a:t>
            </a:r>
            <a:r>
              <a:rPr lang="en-US" sz="1900" dirty="0" err="1"/>
              <a:t>nou</a:t>
            </a:r>
            <a:r>
              <a:rPr lang="en-US" sz="1900" dirty="0"/>
              <a:t> </a:t>
            </a:r>
            <a:r>
              <a:rPr lang="en-US" sz="1900" dirty="0" err="1"/>
              <a:t>sistem</a:t>
            </a:r>
            <a:r>
              <a:rPr lang="en-US" sz="1900" dirty="0"/>
              <a:t> de </a:t>
            </a:r>
            <a:r>
              <a:rPr lang="en-US" sz="1900" dirty="0" err="1"/>
              <a:t>supraveghere</a:t>
            </a:r>
            <a:r>
              <a:rPr lang="en-US" sz="1900" dirty="0"/>
              <a:t> video</a:t>
            </a:r>
          </a:p>
          <a:p>
            <a:endParaRPr lang="en-US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5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u 1"/>
          <p:cNvSpPr>
            <a:spLocks noGrp="1"/>
          </p:cNvSpPr>
          <p:nvPr>
            <p:ph type="title" idx="4294967295"/>
          </p:nvPr>
        </p:nvSpPr>
        <p:spPr>
          <a:xfrm>
            <a:off x="152400" y="1066800"/>
            <a:ext cx="7086600" cy="914400"/>
          </a:xfrm>
        </p:spPr>
        <p:txBody>
          <a:bodyPr>
            <a:normAutofit/>
          </a:bodyPr>
          <a:lstStyle/>
          <a:p>
            <a:r>
              <a:rPr lang="en-US" sz="2400" dirty="0" err="1"/>
              <a:t>Kronospan</a:t>
            </a:r>
            <a:r>
              <a:rPr lang="en-US" sz="2400" dirty="0"/>
              <a:t> - MDF Factory (Belarus)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8763000" cy="46482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800" dirty="0" err="1"/>
              <a:t>Automatizare</a:t>
            </a:r>
            <a:r>
              <a:rPr lang="en-US" sz="1800" dirty="0"/>
              <a:t> </a:t>
            </a:r>
            <a:r>
              <a:rPr lang="en-US" sz="1800" dirty="0" err="1"/>
              <a:t>linii</a:t>
            </a:r>
            <a:r>
              <a:rPr lang="en-US" sz="1800" dirty="0"/>
              <a:t> </a:t>
            </a:r>
            <a:r>
              <a:rPr lang="en-US" sz="1800" dirty="0" err="1"/>
              <a:t>tehnologice</a:t>
            </a:r>
            <a:endParaRPr lang="en-US" sz="1800" dirty="0"/>
          </a:p>
          <a:p>
            <a:pPr>
              <a:buFontTx/>
              <a:buChar char="-"/>
            </a:pPr>
            <a:r>
              <a:rPr lang="en-US" sz="1800" dirty="0" err="1"/>
              <a:t>Suport</a:t>
            </a:r>
            <a:r>
              <a:rPr lang="en-US" sz="1800" dirty="0"/>
              <a:t> </a:t>
            </a:r>
            <a:r>
              <a:rPr lang="en-US" sz="1800" dirty="0" err="1"/>
              <a:t>tehnic</a:t>
            </a:r>
            <a:r>
              <a:rPr lang="en-US" sz="1800" dirty="0"/>
              <a:t> (</a:t>
            </a:r>
            <a:r>
              <a:rPr lang="en-US" sz="1800" dirty="0" err="1"/>
              <a:t>programatori</a:t>
            </a:r>
            <a:r>
              <a:rPr lang="en-US" sz="1800" dirty="0"/>
              <a:t>)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modernizarea</a:t>
            </a:r>
            <a:r>
              <a:rPr lang="en-US" sz="1800" dirty="0"/>
              <a:t> </a:t>
            </a:r>
            <a:r>
              <a:rPr lang="en-US" sz="1800" dirty="0" err="1"/>
              <a:t>fabricii</a:t>
            </a:r>
            <a:r>
              <a:rPr lang="en-US" sz="1800" dirty="0"/>
              <a:t> MDF </a:t>
            </a:r>
            <a:r>
              <a:rPr lang="en-US" sz="1800" dirty="0" err="1"/>
              <a:t>Kronospan</a:t>
            </a:r>
            <a:r>
              <a:rPr lang="en-US" sz="1800" dirty="0"/>
              <a:t> Belarus</a:t>
            </a:r>
          </a:p>
          <a:p>
            <a:pPr>
              <a:buFontTx/>
              <a:buChar char="-"/>
            </a:pPr>
            <a:endParaRPr lang="en-US" dirty="0"/>
          </a:p>
        </p:txBody>
      </p:sp>
      <p:grpSp>
        <p:nvGrpSpPr>
          <p:cNvPr id="9" name="Grupare 8"/>
          <p:cNvGrpSpPr/>
          <p:nvPr/>
        </p:nvGrpSpPr>
        <p:grpSpPr>
          <a:xfrm>
            <a:off x="304800" y="2971800"/>
            <a:ext cx="8564463" cy="3136171"/>
            <a:chOff x="137577" y="3581400"/>
            <a:chExt cx="8564463" cy="1612171"/>
          </a:xfrm>
        </p:grpSpPr>
        <p:pic>
          <p:nvPicPr>
            <p:cNvPr id="5" name="Imagin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77" y="3581400"/>
              <a:ext cx="2148423" cy="1611317"/>
            </a:xfrm>
            <a:prstGeom prst="rect">
              <a:avLst/>
            </a:prstGeom>
          </p:spPr>
        </p:pic>
        <p:pic>
          <p:nvPicPr>
            <p:cNvPr id="6" name="I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3581400"/>
              <a:ext cx="2148423" cy="1611317"/>
            </a:xfrm>
            <a:prstGeom prst="rect">
              <a:avLst/>
            </a:prstGeom>
          </p:spPr>
        </p:pic>
        <p:pic>
          <p:nvPicPr>
            <p:cNvPr id="7" name="Imagin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3581401"/>
              <a:ext cx="2149560" cy="1612170"/>
            </a:xfrm>
            <a:prstGeom prst="rect">
              <a:avLst/>
            </a:prstGeom>
          </p:spPr>
        </p:pic>
        <p:pic>
          <p:nvPicPr>
            <p:cNvPr id="8" name="Imagin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3581400"/>
              <a:ext cx="2148840" cy="1611631"/>
            </a:xfrm>
            <a:prstGeom prst="rect">
              <a:avLst/>
            </a:prstGeom>
          </p:spPr>
        </p:pic>
      </p:grpSp>
      <p:pic>
        <p:nvPicPr>
          <p:cNvPr id="10" name="Picture 9" descr="ipaHeaderLogo_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80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47800"/>
            <a:ext cx="7086600" cy="914400"/>
          </a:xfrm>
        </p:spPr>
        <p:txBody>
          <a:bodyPr>
            <a:normAutofit/>
          </a:bodyPr>
          <a:lstStyle/>
          <a:p>
            <a:r>
              <a:rPr lang="en-US" sz="2400" dirty="0" err="1"/>
              <a:t>Modernizare</a:t>
            </a:r>
            <a:r>
              <a:rPr lang="en-US" sz="2400" dirty="0"/>
              <a:t> </a:t>
            </a:r>
            <a:r>
              <a:rPr lang="en-US" sz="2400" dirty="0" err="1"/>
              <a:t>Macarale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8763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IPA </a:t>
            </a:r>
            <a:r>
              <a:rPr lang="en-US" sz="1800" dirty="0" smtClean="0"/>
              <a:t>SA </a:t>
            </a:r>
            <a:r>
              <a:rPr lang="en-US" sz="1800" dirty="0" err="1" smtClean="0"/>
              <a:t>ofera</a:t>
            </a:r>
            <a:r>
              <a:rPr lang="en-US" sz="1800" dirty="0" smtClean="0"/>
              <a:t> </a:t>
            </a:r>
            <a:r>
              <a:rPr lang="en-US" sz="1800" dirty="0"/>
              <a:t>o </a:t>
            </a:r>
            <a:r>
              <a:rPr lang="en-US" sz="1800" dirty="0" err="1"/>
              <a:t>gama</a:t>
            </a:r>
            <a:r>
              <a:rPr lang="en-US" sz="1800" dirty="0"/>
              <a:t> </a:t>
            </a:r>
            <a:r>
              <a:rPr lang="en-US" sz="1800" dirty="0" err="1"/>
              <a:t>larga</a:t>
            </a:r>
            <a:r>
              <a:rPr lang="en-US" sz="1800" dirty="0"/>
              <a:t> de </a:t>
            </a:r>
            <a:r>
              <a:rPr lang="en-US" sz="1800" dirty="0" err="1"/>
              <a:t>servicii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modernizare</a:t>
            </a:r>
            <a:r>
              <a:rPr lang="en-US" sz="1800" dirty="0"/>
              <a:t> </a:t>
            </a:r>
            <a:r>
              <a:rPr lang="en-US" sz="1800" dirty="0" err="1"/>
              <a:t>completa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macarale</a:t>
            </a:r>
            <a:r>
              <a:rPr lang="en-US" sz="1800" dirty="0"/>
              <a:t> (</a:t>
            </a:r>
            <a:r>
              <a:rPr lang="en-US" sz="1800" dirty="0" err="1"/>
              <a:t>inclusiv</a:t>
            </a:r>
            <a:r>
              <a:rPr lang="en-US" sz="1800" dirty="0"/>
              <a:t> </a:t>
            </a:r>
            <a:r>
              <a:rPr lang="en-US" sz="1800" dirty="0" err="1"/>
              <a:t>macarale</a:t>
            </a:r>
            <a:r>
              <a:rPr lang="en-US" sz="1800" dirty="0"/>
              <a:t> portal </a:t>
            </a:r>
            <a:r>
              <a:rPr lang="en-US" sz="1800" dirty="0" err="1"/>
              <a:t>duble</a:t>
            </a:r>
            <a:r>
              <a:rPr lang="en-US" sz="1800" dirty="0"/>
              <a:t>), </a:t>
            </a:r>
            <a:r>
              <a:rPr lang="en-US" sz="1800" dirty="0" err="1"/>
              <a:t>poduri</a:t>
            </a:r>
            <a:r>
              <a:rPr lang="en-US" sz="1800" dirty="0"/>
              <a:t> </a:t>
            </a:r>
            <a:r>
              <a:rPr lang="en-US" sz="1800" dirty="0" err="1"/>
              <a:t>rulante</a:t>
            </a:r>
            <a:r>
              <a:rPr lang="en-US" sz="1800" dirty="0"/>
              <a:t>, </a:t>
            </a:r>
            <a:r>
              <a:rPr lang="en-US" sz="1800" dirty="0" err="1"/>
              <a:t>electropalane</a:t>
            </a:r>
            <a:r>
              <a:rPr lang="en-US" sz="1800" dirty="0"/>
              <a:t>:   </a:t>
            </a:r>
          </a:p>
          <a:p>
            <a:pPr lvl="0">
              <a:spcBef>
                <a:spcPts val="1200"/>
              </a:spcBef>
            </a:pPr>
            <a:r>
              <a:rPr lang="en-US" sz="1800" dirty="0" err="1"/>
              <a:t>Analiza</a:t>
            </a:r>
            <a:r>
              <a:rPr lang="en-US" sz="1800" dirty="0"/>
              <a:t> </a:t>
            </a:r>
            <a:r>
              <a:rPr lang="en-US" sz="1800" dirty="0" err="1"/>
              <a:t>starii</a:t>
            </a:r>
            <a:r>
              <a:rPr lang="en-US" sz="1800" dirty="0"/>
              <a:t> </a:t>
            </a:r>
            <a:r>
              <a:rPr lang="en-US" sz="1800" dirty="0" err="1"/>
              <a:t>tehnice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dotarilor</a:t>
            </a:r>
            <a:r>
              <a:rPr lang="en-US" sz="1800" dirty="0"/>
              <a:t> </a:t>
            </a:r>
            <a:r>
              <a:rPr lang="en-US" sz="1800" dirty="0" err="1"/>
              <a:t>existente</a:t>
            </a:r>
            <a:endParaRPr lang="en-US" sz="1800" dirty="0"/>
          </a:p>
          <a:p>
            <a:pPr lvl="0">
              <a:spcBef>
                <a:spcPts val="1200"/>
              </a:spcBef>
            </a:pPr>
            <a:r>
              <a:rPr lang="en-US" sz="1800" dirty="0" err="1"/>
              <a:t>Evaluare</a:t>
            </a:r>
            <a:r>
              <a:rPr lang="en-US" sz="1800" dirty="0"/>
              <a:t> stare </a:t>
            </a:r>
            <a:r>
              <a:rPr lang="en-US" sz="1800" dirty="0" err="1"/>
              <a:t>macara</a:t>
            </a:r>
            <a:endParaRPr lang="en-US" sz="1800" dirty="0"/>
          </a:p>
          <a:p>
            <a:pPr lvl="0">
              <a:spcBef>
                <a:spcPts val="1200"/>
              </a:spcBef>
            </a:pPr>
            <a:r>
              <a:rPr lang="en-US" sz="1800" dirty="0" err="1"/>
              <a:t>Modernizare</a:t>
            </a:r>
            <a:r>
              <a:rPr lang="en-US" sz="1800" dirty="0"/>
              <a:t> </a:t>
            </a:r>
            <a:r>
              <a:rPr lang="en-US" sz="1800" dirty="0" err="1"/>
              <a:t>parti</a:t>
            </a:r>
            <a:r>
              <a:rPr lang="en-US" sz="1800" dirty="0"/>
              <a:t> </a:t>
            </a:r>
            <a:r>
              <a:rPr lang="en-US" sz="1800" dirty="0" err="1"/>
              <a:t>mecanice</a:t>
            </a:r>
            <a:r>
              <a:rPr lang="en-US" sz="1800" dirty="0"/>
              <a:t>, </a:t>
            </a:r>
            <a:r>
              <a:rPr lang="en-US" sz="1800" dirty="0" err="1"/>
              <a:t>inlocuire</a:t>
            </a:r>
            <a:r>
              <a:rPr lang="en-US" sz="1800" dirty="0"/>
              <a:t> </a:t>
            </a:r>
            <a:r>
              <a:rPr lang="en-US" sz="1800" dirty="0" err="1"/>
              <a:t>componente</a:t>
            </a:r>
            <a:r>
              <a:rPr lang="en-US" sz="1800" dirty="0"/>
              <a:t>, </a:t>
            </a:r>
            <a:r>
              <a:rPr lang="en-US" sz="1800" dirty="0" err="1"/>
              <a:t>dupa</a:t>
            </a:r>
            <a:r>
              <a:rPr lang="en-US" sz="1800" dirty="0"/>
              <a:t> </a:t>
            </a:r>
            <a:r>
              <a:rPr lang="en-US" sz="1800" dirty="0" err="1"/>
              <a:t>caz</a:t>
            </a:r>
            <a:endParaRPr lang="en-US" sz="1800" dirty="0"/>
          </a:p>
          <a:p>
            <a:pPr lvl="0">
              <a:spcBef>
                <a:spcPts val="1200"/>
              </a:spcBef>
            </a:pPr>
            <a:r>
              <a:rPr lang="en-US" sz="1800" dirty="0" err="1"/>
              <a:t>Refacere</a:t>
            </a:r>
            <a:r>
              <a:rPr lang="en-US" sz="1800" dirty="0"/>
              <a:t> </a:t>
            </a:r>
            <a:r>
              <a:rPr lang="en-US" sz="1800" dirty="0" err="1"/>
              <a:t>parti</a:t>
            </a:r>
            <a:r>
              <a:rPr lang="en-US" sz="1800" dirty="0"/>
              <a:t> </a:t>
            </a:r>
            <a:r>
              <a:rPr lang="en-US" sz="1800" dirty="0" err="1"/>
              <a:t>electrice</a:t>
            </a:r>
            <a:r>
              <a:rPr lang="en-US" sz="1800" dirty="0"/>
              <a:t>, </a:t>
            </a:r>
            <a:r>
              <a:rPr lang="en-US" sz="1800" dirty="0" err="1"/>
              <a:t>cabluri</a:t>
            </a:r>
            <a:r>
              <a:rPr lang="en-US" sz="1800" dirty="0"/>
              <a:t>, </a:t>
            </a:r>
            <a:r>
              <a:rPr lang="en-US" sz="1800" dirty="0" err="1"/>
              <a:t>trasee</a:t>
            </a:r>
            <a:r>
              <a:rPr lang="en-US" sz="1800" dirty="0"/>
              <a:t>, </a:t>
            </a:r>
          </a:p>
          <a:p>
            <a:pPr lvl="0">
              <a:spcBef>
                <a:spcPts val="1200"/>
              </a:spcBef>
            </a:pPr>
            <a:r>
              <a:rPr lang="en-US" sz="1800" dirty="0" err="1"/>
              <a:t>Inlocuire</a:t>
            </a:r>
            <a:r>
              <a:rPr lang="en-US" sz="1800" dirty="0"/>
              <a:t> / </a:t>
            </a:r>
            <a:r>
              <a:rPr lang="en-US" sz="1800" dirty="0" err="1"/>
              <a:t>completare</a:t>
            </a:r>
            <a:r>
              <a:rPr lang="en-US" sz="1800" dirty="0"/>
              <a:t> </a:t>
            </a:r>
            <a:r>
              <a:rPr lang="en-US" sz="1800" dirty="0" err="1"/>
              <a:t>traductoare</a:t>
            </a:r>
            <a:r>
              <a:rPr lang="en-US" sz="1800" dirty="0"/>
              <a:t>, </a:t>
            </a:r>
            <a:r>
              <a:rPr lang="en-US" sz="1800" dirty="0" err="1"/>
              <a:t>elemente</a:t>
            </a:r>
            <a:r>
              <a:rPr lang="en-US" sz="1800" dirty="0"/>
              <a:t> de </a:t>
            </a:r>
            <a:r>
              <a:rPr lang="en-US" sz="1800" dirty="0" err="1"/>
              <a:t>siguranta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de </a:t>
            </a:r>
            <a:r>
              <a:rPr lang="en-US" sz="1800" dirty="0" err="1"/>
              <a:t>semnalizare</a:t>
            </a:r>
            <a:endParaRPr lang="en-US" sz="1800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0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7086600" cy="914400"/>
          </a:xfrm>
        </p:spPr>
        <p:txBody>
          <a:bodyPr>
            <a:normAutofit/>
          </a:bodyPr>
          <a:lstStyle/>
          <a:p>
            <a:r>
              <a:rPr lang="en-US" sz="2400" dirty="0" err="1"/>
              <a:t>Modernizare</a:t>
            </a:r>
            <a:r>
              <a:rPr lang="en-US" sz="2400" dirty="0"/>
              <a:t> </a:t>
            </a:r>
            <a:r>
              <a:rPr lang="en-US" sz="2400" dirty="0" err="1"/>
              <a:t>Macarale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638" y="1371600"/>
            <a:ext cx="8869362" cy="5181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 err="1"/>
              <a:t>Modernizare</a:t>
            </a:r>
            <a:r>
              <a:rPr lang="en-US" sz="1800" dirty="0"/>
              <a:t> </a:t>
            </a:r>
            <a:r>
              <a:rPr lang="en-US" sz="1800" dirty="0" err="1"/>
              <a:t>dulapuri</a:t>
            </a:r>
            <a:r>
              <a:rPr lang="en-US" sz="1800" dirty="0"/>
              <a:t> </a:t>
            </a:r>
            <a:r>
              <a:rPr lang="en-US" sz="1800" dirty="0" err="1"/>
              <a:t>electrice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de </a:t>
            </a:r>
            <a:r>
              <a:rPr lang="en-US" sz="1800" dirty="0" err="1"/>
              <a:t>automatizari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 err="1"/>
              <a:t>Introducere</a:t>
            </a:r>
            <a:r>
              <a:rPr lang="en-US" sz="1800" dirty="0"/>
              <a:t> </a:t>
            </a:r>
            <a:r>
              <a:rPr lang="en-US" sz="1800" dirty="0" err="1"/>
              <a:t>sistem</a:t>
            </a:r>
            <a:r>
              <a:rPr lang="en-US" sz="1800" dirty="0"/>
              <a:t> </a:t>
            </a:r>
            <a:r>
              <a:rPr lang="en-US" sz="1800" dirty="0" err="1"/>
              <a:t>comanda</a:t>
            </a:r>
            <a:r>
              <a:rPr lang="en-US" sz="1800" dirty="0"/>
              <a:t> cu </a:t>
            </a:r>
            <a:r>
              <a:rPr lang="en-US" sz="1800" dirty="0" err="1"/>
              <a:t>radiocomanda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 err="1"/>
              <a:t>Refacere</a:t>
            </a:r>
            <a:r>
              <a:rPr lang="en-US" sz="1800" dirty="0"/>
              <a:t> carte </a:t>
            </a:r>
            <a:r>
              <a:rPr lang="en-US" sz="1800" dirty="0" err="1"/>
              <a:t>tehnica</a:t>
            </a:r>
            <a:r>
              <a:rPr lang="en-US" sz="1800" dirty="0"/>
              <a:t> a </a:t>
            </a:r>
            <a:r>
              <a:rPr lang="en-US" sz="1800" dirty="0" err="1"/>
              <a:t>macaralei</a:t>
            </a:r>
            <a:r>
              <a:rPr lang="en-US" sz="18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Asistenta</a:t>
            </a:r>
            <a:r>
              <a:rPr lang="en-US" sz="1800" dirty="0"/>
              <a:t> </a:t>
            </a:r>
            <a:r>
              <a:rPr lang="en-US" sz="1800" dirty="0" err="1"/>
              <a:t>tehnica</a:t>
            </a:r>
            <a:r>
              <a:rPr lang="en-US" sz="1800" dirty="0"/>
              <a:t> la </a:t>
            </a:r>
            <a:r>
              <a:rPr lang="en-US" sz="1800" dirty="0" err="1"/>
              <a:t>autorizare</a:t>
            </a:r>
            <a:r>
              <a:rPr lang="en-US" sz="1800" dirty="0"/>
              <a:t> </a:t>
            </a:r>
            <a:r>
              <a:rPr lang="en-US" sz="1800" dirty="0" err="1"/>
              <a:t>macara</a:t>
            </a:r>
            <a:r>
              <a:rPr lang="en-US" sz="1800" dirty="0"/>
              <a:t> </a:t>
            </a:r>
            <a:r>
              <a:rPr lang="en-US" sz="1800" dirty="0" err="1"/>
              <a:t>dpdv</a:t>
            </a:r>
            <a:r>
              <a:rPr lang="en-US" sz="1800" dirty="0"/>
              <a:t> ISCIR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Service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 err="1"/>
              <a:t>Referinte</a:t>
            </a:r>
            <a:r>
              <a:rPr lang="en-US" sz="1800" dirty="0"/>
              <a:t>: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/>
              <a:t>UMR </a:t>
            </a:r>
            <a:r>
              <a:rPr lang="en-US" sz="1600" dirty="0" err="1"/>
              <a:t>Rovinari</a:t>
            </a:r>
            <a:r>
              <a:rPr lang="en-US" sz="1600" dirty="0"/>
              <a:t> , SEVERNAV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 err="1"/>
              <a:t>Altur</a:t>
            </a:r>
            <a:r>
              <a:rPr lang="en-US" sz="1600" dirty="0"/>
              <a:t>, </a:t>
            </a:r>
            <a:r>
              <a:rPr lang="en-US" sz="1600" dirty="0" err="1"/>
              <a:t>Artrom</a:t>
            </a:r>
            <a:r>
              <a:rPr lang="en-US" sz="1600" dirty="0"/>
              <a:t>, </a:t>
            </a:r>
            <a:r>
              <a:rPr lang="en-US" sz="1600" dirty="0" err="1"/>
              <a:t>HidroSlatina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600" dirty="0" err="1"/>
              <a:t>Popeci</a:t>
            </a:r>
            <a:r>
              <a:rPr lang="en-US" sz="1600" dirty="0"/>
              <a:t> Craiova, </a:t>
            </a:r>
            <a:r>
              <a:rPr lang="en-US" sz="1600" dirty="0" err="1"/>
              <a:t>Hidro</a:t>
            </a:r>
            <a:r>
              <a:rPr lang="en-US" sz="1600" dirty="0"/>
              <a:t> </a:t>
            </a:r>
            <a:r>
              <a:rPr lang="en-US" sz="1600" dirty="0" err="1"/>
              <a:t>Izbiceni</a:t>
            </a:r>
            <a:r>
              <a:rPr lang="en-US" sz="1600" dirty="0"/>
              <a:t>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dirty="0"/>
          </a:p>
          <a:p>
            <a:pPr marL="0" indent="0">
              <a:spcBef>
                <a:spcPts val="1200"/>
              </a:spcBef>
              <a:buNone/>
            </a:pPr>
            <a:endParaRPr lang="en-US" sz="1800" dirty="0"/>
          </a:p>
          <a:p>
            <a:endParaRPr lang="en-US" sz="1800" dirty="0"/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167603" y="3704472"/>
            <a:ext cx="5847129" cy="2514600"/>
            <a:chOff x="106954503" y="111887513"/>
            <a:chExt cx="5833846" cy="2738359"/>
          </a:xfrm>
        </p:grpSpPr>
        <p:pic>
          <p:nvPicPr>
            <p:cNvPr id="1076" name="Picture 52" descr="Pod rulant cu radiocomanda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8" b="14238"/>
            <a:stretch>
              <a:fillRect/>
            </a:stretch>
          </p:blipFill>
          <p:spPr bwMode="auto">
            <a:xfrm>
              <a:off x="106962117" y="111887513"/>
              <a:ext cx="1981200" cy="1417009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7" name="Picture 53" descr="Pod rulant 6 - Popeci Utilaj Greu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4503" y="113309221"/>
              <a:ext cx="1984248" cy="1316651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Pod rulant bigrinda 50 t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6494" y="111888470"/>
              <a:ext cx="1979038" cy="1417320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9" name="Picture 55" descr="Macara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20295" y="113313410"/>
              <a:ext cx="1860468" cy="1306630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Pod rulant cu radiocomanda 4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60" b="12160"/>
            <a:stretch>
              <a:fillRect/>
            </a:stretch>
          </p:blipFill>
          <p:spPr bwMode="auto">
            <a:xfrm>
              <a:off x="110915532" y="111890618"/>
              <a:ext cx="1872817" cy="1417320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1" name="Picture 57" descr="Pod rulant cu radiocomanda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92" b="19592"/>
            <a:stretch>
              <a:fillRect/>
            </a:stretch>
          </p:blipFill>
          <p:spPr bwMode="auto">
            <a:xfrm>
              <a:off x="108940879" y="113313984"/>
              <a:ext cx="1967033" cy="1308344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ctr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7" name="Picture 104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5766" y="1752600"/>
            <a:ext cx="2246376" cy="1676400"/>
          </a:xfrm>
          <a:prstGeom prst="rect">
            <a:avLst/>
          </a:prstGeom>
        </p:spPr>
      </p:pic>
      <p:pic>
        <p:nvPicPr>
          <p:cNvPr id="13" name="Picture 12" descr="ipaHeaderLogo_v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9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17663"/>
            <a:ext cx="8763000" cy="531653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 err="1"/>
              <a:t>Soluţia</a:t>
            </a:r>
            <a:r>
              <a:rPr lang="en-US" sz="1800" dirty="0"/>
              <a:t> </a:t>
            </a:r>
            <a:r>
              <a:rPr lang="en-US" sz="1800" dirty="0" err="1"/>
              <a:t>oferită</a:t>
            </a:r>
            <a:r>
              <a:rPr lang="en-US" sz="1800" dirty="0"/>
              <a:t> </a:t>
            </a:r>
            <a:r>
              <a:rPr lang="en-US" sz="1800" dirty="0" err="1"/>
              <a:t>privind</a:t>
            </a:r>
            <a:r>
              <a:rPr lang="en-US" sz="1800" dirty="0"/>
              <a:t> </a:t>
            </a:r>
            <a:r>
              <a:rPr lang="en-US" sz="1800" dirty="0" err="1"/>
              <a:t>modernizarea</a:t>
            </a:r>
            <a:r>
              <a:rPr lang="en-US" sz="1800" dirty="0"/>
              <a:t> </a:t>
            </a:r>
            <a:r>
              <a:rPr lang="en-US" sz="1800" dirty="0" err="1"/>
              <a:t>sistemului</a:t>
            </a:r>
            <a:r>
              <a:rPr lang="en-US" sz="1800" dirty="0"/>
              <a:t> de </a:t>
            </a:r>
            <a:r>
              <a:rPr lang="en-US" sz="1800" dirty="0" err="1"/>
              <a:t>comandă</a:t>
            </a:r>
            <a:r>
              <a:rPr lang="en-US" sz="1800" dirty="0"/>
              <a:t> a </a:t>
            </a:r>
            <a:r>
              <a:rPr lang="en-US" sz="1800" dirty="0" err="1"/>
              <a:t>instalaţiilor</a:t>
            </a:r>
            <a:r>
              <a:rPr lang="en-US" sz="1800" dirty="0"/>
              <a:t> de </a:t>
            </a:r>
            <a:r>
              <a:rPr lang="en-US" sz="1800" dirty="0" err="1"/>
              <a:t>ridicat</a:t>
            </a:r>
            <a:r>
              <a:rPr lang="en-US" sz="1800" dirty="0"/>
              <a:t> </a:t>
            </a:r>
            <a:r>
              <a:rPr lang="en-US" sz="1800" dirty="0" err="1"/>
              <a:t>utilizând</a:t>
            </a:r>
            <a:r>
              <a:rPr lang="en-US" sz="1800" dirty="0"/>
              <a:t> automat </a:t>
            </a:r>
            <a:r>
              <a:rPr lang="en-US" sz="1800" dirty="0" err="1"/>
              <a:t>programabil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invertoare</a:t>
            </a:r>
            <a:r>
              <a:rPr lang="en-US" sz="1800" dirty="0"/>
              <a:t> conduce,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avantajele</a:t>
            </a:r>
            <a:r>
              <a:rPr lang="en-US" sz="1800" dirty="0"/>
              <a:t> </a:t>
            </a:r>
            <a:r>
              <a:rPr lang="en-US" sz="1800" dirty="0" err="1"/>
              <a:t>introduse</a:t>
            </a:r>
            <a:r>
              <a:rPr lang="en-US" sz="1800" dirty="0"/>
              <a:t>, la o </a:t>
            </a:r>
            <a:r>
              <a:rPr lang="en-US" sz="1800" dirty="0" err="1"/>
              <a:t>îmbunătăţire</a:t>
            </a:r>
            <a:r>
              <a:rPr lang="en-US" sz="1800" dirty="0"/>
              <a:t> </a:t>
            </a:r>
            <a:r>
              <a:rPr lang="en-US" sz="1800" dirty="0" err="1"/>
              <a:t>sensibilă</a:t>
            </a:r>
            <a:r>
              <a:rPr lang="en-US" sz="1800" dirty="0"/>
              <a:t> a </a:t>
            </a:r>
            <a:r>
              <a:rPr lang="en-US" sz="1800" dirty="0" err="1"/>
              <a:t>performanţelor</a:t>
            </a:r>
            <a:r>
              <a:rPr lang="en-US" sz="1800" dirty="0"/>
              <a:t> </a:t>
            </a:r>
            <a:r>
              <a:rPr lang="en-US" sz="1800" dirty="0" err="1"/>
              <a:t>acestora</a:t>
            </a:r>
            <a:r>
              <a:rPr lang="en-US" sz="1800" dirty="0"/>
              <a:t>: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consum</a:t>
            </a:r>
            <a:r>
              <a:rPr lang="en-US" sz="1800" dirty="0"/>
              <a:t> energetic </a:t>
            </a:r>
            <a:r>
              <a:rPr lang="en-US" sz="1800" dirty="0" err="1"/>
              <a:t>scăzut</a:t>
            </a:r>
            <a:r>
              <a:rPr lang="en-US" sz="1800" dirty="0"/>
              <a:t> </a:t>
            </a:r>
            <a:r>
              <a:rPr lang="en-US" sz="1800" dirty="0" err="1"/>
              <a:t>datorită</a:t>
            </a:r>
            <a:r>
              <a:rPr lang="en-US" sz="1800" dirty="0"/>
              <a:t> </a:t>
            </a:r>
            <a:r>
              <a:rPr lang="en-US" sz="1800" dirty="0" err="1"/>
              <a:t>eliminării</a:t>
            </a:r>
            <a:r>
              <a:rPr lang="en-US" sz="1800" dirty="0"/>
              <a:t> </a:t>
            </a:r>
            <a:r>
              <a:rPr lang="en-US" sz="1800" dirty="0" err="1"/>
              <a:t>rezistenţelor</a:t>
            </a:r>
            <a:r>
              <a:rPr lang="en-US" sz="1800" dirty="0"/>
              <a:t> din </a:t>
            </a:r>
            <a:r>
              <a:rPr lang="en-US" sz="1800" dirty="0" err="1"/>
              <a:t>circuitul</a:t>
            </a:r>
            <a:r>
              <a:rPr lang="en-US" sz="1800" dirty="0"/>
              <a:t> </a:t>
            </a:r>
            <a:r>
              <a:rPr lang="en-US" sz="1800" dirty="0" err="1"/>
              <a:t>rotoric</a:t>
            </a:r>
            <a:r>
              <a:rPr lang="en-US" sz="1800" dirty="0"/>
              <a:t> al </a:t>
            </a:r>
            <a:r>
              <a:rPr lang="en-US" sz="1800" dirty="0" err="1"/>
              <a:t>motoarelor</a:t>
            </a:r>
            <a:r>
              <a:rPr lang="en-US" sz="1800" dirty="0"/>
              <a:t> </a:t>
            </a:r>
            <a:r>
              <a:rPr lang="en-US" sz="1800" dirty="0" err="1"/>
              <a:t>electrice</a:t>
            </a:r>
            <a:r>
              <a:rPr lang="en-US" sz="1800" dirty="0"/>
              <a:t>, </a:t>
            </a:r>
            <a:r>
              <a:rPr lang="en-US" sz="1800" dirty="0" err="1"/>
              <a:t>rezistenţe</a:t>
            </a:r>
            <a:r>
              <a:rPr lang="en-US" sz="1800" dirty="0"/>
              <a:t> </a:t>
            </a:r>
            <a:r>
              <a:rPr lang="en-US" sz="1800" dirty="0" err="1"/>
              <a:t>altădată</a:t>
            </a:r>
            <a:r>
              <a:rPr lang="en-US" sz="1800" dirty="0"/>
              <a:t> </a:t>
            </a:r>
            <a:r>
              <a:rPr lang="en-US" sz="1800" dirty="0" err="1"/>
              <a:t>necesare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realizarea</a:t>
            </a:r>
            <a:r>
              <a:rPr lang="en-US" sz="1800" dirty="0"/>
              <a:t> </a:t>
            </a:r>
            <a:r>
              <a:rPr lang="en-US" sz="1800" dirty="0" err="1"/>
              <a:t>treptelor</a:t>
            </a:r>
            <a:r>
              <a:rPr lang="en-US" sz="1800" dirty="0"/>
              <a:t> de </a:t>
            </a:r>
            <a:r>
              <a:rPr lang="en-US" sz="1800" dirty="0" err="1"/>
              <a:t>turaţie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grad </a:t>
            </a:r>
            <a:r>
              <a:rPr lang="en-US" sz="1800" dirty="0" err="1"/>
              <a:t>sporit</a:t>
            </a:r>
            <a:r>
              <a:rPr lang="en-US" sz="1800" dirty="0"/>
              <a:t> de </a:t>
            </a:r>
            <a:r>
              <a:rPr lang="en-US" sz="1800" dirty="0" err="1"/>
              <a:t>protecţie</a:t>
            </a:r>
            <a:r>
              <a:rPr lang="en-US" sz="1800" dirty="0"/>
              <a:t> a </a:t>
            </a:r>
            <a:r>
              <a:rPr lang="en-US" sz="1800" dirty="0" err="1"/>
              <a:t>motoarelor</a:t>
            </a:r>
            <a:r>
              <a:rPr lang="en-US" sz="1800" dirty="0"/>
              <a:t> </a:t>
            </a:r>
            <a:r>
              <a:rPr lang="en-US" sz="1800" dirty="0" err="1"/>
              <a:t>electrice</a:t>
            </a:r>
            <a:r>
              <a:rPr lang="en-US" sz="1800" dirty="0"/>
              <a:t> </a:t>
            </a:r>
            <a:r>
              <a:rPr lang="en-US" sz="1800" dirty="0" err="1"/>
              <a:t>datorat</a:t>
            </a:r>
            <a:r>
              <a:rPr lang="en-US" sz="1800" dirty="0"/>
              <a:t> </a:t>
            </a:r>
            <a:r>
              <a:rPr lang="en-US" sz="1800" dirty="0" err="1"/>
              <a:t>utilizării</a:t>
            </a:r>
            <a:r>
              <a:rPr lang="en-US" sz="1800" dirty="0"/>
              <a:t> </a:t>
            </a:r>
            <a:r>
              <a:rPr lang="en-US" sz="1800" dirty="0" err="1"/>
              <a:t>invertoarelor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reconfigurarea</a:t>
            </a:r>
            <a:r>
              <a:rPr lang="en-US" sz="1800" dirty="0"/>
              <a:t> </a:t>
            </a:r>
            <a:r>
              <a:rPr lang="en-US" sz="1800" dirty="0" err="1"/>
              <a:t>facilă</a:t>
            </a:r>
            <a:r>
              <a:rPr lang="en-US" sz="1800" dirty="0"/>
              <a:t> a </a:t>
            </a:r>
            <a:r>
              <a:rPr lang="en-US" sz="1800" dirty="0" err="1"/>
              <a:t>sistemului</a:t>
            </a:r>
            <a:r>
              <a:rPr lang="en-US" sz="1800" dirty="0"/>
              <a:t> de </a:t>
            </a:r>
            <a:r>
              <a:rPr lang="en-US" sz="1800" dirty="0" err="1"/>
              <a:t>comandă</a:t>
            </a:r>
            <a:r>
              <a:rPr lang="en-US" sz="1800" dirty="0"/>
              <a:t> a </a:t>
            </a:r>
            <a:r>
              <a:rPr lang="en-US" sz="1800" dirty="0" err="1"/>
              <a:t>instalaţiilor</a:t>
            </a:r>
            <a:r>
              <a:rPr lang="en-US" sz="1800" dirty="0"/>
              <a:t> de </a:t>
            </a:r>
            <a:r>
              <a:rPr lang="en-US" sz="1800" dirty="0" err="1"/>
              <a:t>ridicat</a:t>
            </a:r>
            <a:r>
              <a:rPr lang="en-US" sz="1800" dirty="0"/>
              <a:t> </a:t>
            </a:r>
            <a:r>
              <a:rPr lang="en-US" sz="1800" dirty="0" err="1"/>
              <a:t>funcţie</a:t>
            </a:r>
            <a:r>
              <a:rPr lang="en-US" sz="1800" dirty="0"/>
              <a:t> de </a:t>
            </a:r>
            <a:r>
              <a:rPr lang="en-US" sz="1800" dirty="0" err="1"/>
              <a:t>necesităţile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doleanţele</a:t>
            </a:r>
            <a:r>
              <a:rPr lang="en-US" sz="1800" dirty="0"/>
              <a:t> </a:t>
            </a:r>
            <a:r>
              <a:rPr lang="en-US" sz="1800" dirty="0" err="1"/>
              <a:t>beneficiarului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micşorarea</a:t>
            </a:r>
            <a:r>
              <a:rPr lang="en-US" sz="1800" dirty="0"/>
              <a:t> </a:t>
            </a:r>
            <a:r>
              <a:rPr lang="en-US" sz="1800" dirty="0" err="1"/>
              <a:t>uzurilor</a:t>
            </a:r>
            <a:r>
              <a:rPr lang="en-US" sz="1800" dirty="0"/>
              <a:t> </a:t>
            </a:r>
            <a:r>
              <a:rPr lang="en-US" sz="1800" dirty="0" err="1"/>
              <a:t>mecanice</a:t>
            </a:r>
            <a:r>
              <a:rPr lang="en-US" sz="1800" dirty="0"/>
              <a:t> din </a:t>
            </a:r>
            <a:r>
              <a:rPr lang="en-US" sz="1800" dirty="0" err="1"/>
              <a:t>reductoare</a:t>
            </a:r>
            <a:r>
              <a:rPr lang="en-US" sz="1800" dirty="0"/>
              <a:t> </a:t>
            </a:r>
            <a:r>
              <a:rPr lang="en-US" sz="1800" dirty="0" err="1"/>
              <a:t>datorate</a:t>
            </a:r>
            <a:r>
              <a:rPr lang="en-US" sz="1800" dirty="0"/>
              <a:t> </a:t>
            </a:r>
            <a:r>
              <a:rPr lang="en-US" sz="1800" dirty="0" err="1"/>
              <a:t>lipsei</a:t>
            </a:r>
            <a:r>
              <a:rPr lang="en-US" sz="1800" dirty="0"/>
              <a:t> </a:t>
            </a:r>
            <a:r>
              <a:rPr lang="en-US" sz="1800" dirty="0" err="1"/>
              <a:t>posibilităţii</a:t>
            </a:r>
            <a:r>
              <a:rPr lang="en-US" sz="1800" dirty="0"/>
              <a:t> de </a:t>
            </a:r>
            <a:r>
              <a:rPr lang="en-US" sz="1800" dirty="0" err="1"/>
              <a:t>variaţie</a:t>
            </a:r>
            <a:r>
              <a:rPr lang="en-US" sz="1800" dirty="0"/>
              <a:t> </a:t>
            </a:r>
            <a:r>
              <a:rPr lang="en-US" sz="1800" dirty="0" err="1"/>
              <a:t>continuă</a:t>
            </a:r>
            <a:r>
              <a:rPr lang="en-US" sz="1800" dirty="0"/>
              <a:t> a </a:t>
            </a:r>
            <a:r>
              <a:rPr lang="en-US" sz="1800" dirty="0" err="1"/>
              <a:t>turaţiei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micşorarea</a:t>
            </a:r>
            <a:r>
              <a:rPr lang="en-US" sz="1800" dirty="0"/>
              <a:t> </a:t>
            </a:r>
            <a:r>
              <a:rPr lang="en-US" sz="1800" dirty="0" err="1"/>
              <a:t>balansului</a:t>
            </a:r>
            <a:r>
              <a:rPr lang="en-US" sz="1800" dirty="0"/>
              <a:t> </a:t>
            </a:r>
            <a:r>
              <a:rPr lang="en-US" sz="1800" dirty="0" err="1"/>
              <a:t>sarcinii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reglarea</a:t>
            </a:r>
            <a:r>
              <a:rPr lang="en-US" sz="1800" dirty="0"/>
              <a:t> </a:t>
            </a:r>
            <a:r>
              <a:rPr lang="en-US" sz="1800" dirty="0" err="1"/>
              <a:t>optimală</a:t>
            </a:r>
            <a:r>
              <a:rPr lang="en-US" sz="1800" dirty="0"/>
              <a:t> a </a:t>
            </a:r>
            <a:r>
              <a:rPr lang="en-US" sz="1800" dirty="0" err="1"/>
              <a:t>curbelor</a:t>
            </a:r>
            <a:r>
              <a:rPr lang="en-US" sz="1800" dirty="0"/>
              <a:t> de </a:t>
            </a:r>
            <a:r>
              <a:rPr lang="en-US" sz="1800" dirty="0" err="1"/>
              <a:t>accelerare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decelerare</a:t>
            </a:r>
            <a:r>
              <a:rPr lang="en-US" sz="1800" dirty="0"/>
              <a:t> </a:t>
            </a:r>
            <a:r>
              <a:rPr lang="en-US" sz="1800" dirty="0" err="1"/>
              <a:t>programabile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intermediul</a:t>
            </a:r>
            <a:r>
              <a:rPr lang="en-US" sz="1800" dirty="0"/>
              <a:t> </a:t>
            </a:r>
            <a:r>
              <a:rPr lang="en-US" sz="1800" dirty="0" err="1"/>
              <a:t>convertizoarelor</a:t>
            </a:r>
            <a:r>
              <a:rPr lang="en-US" sz="1800" dirty="0"/>
              <a:t> </a:t>
            </a:r>
            <a:r>
              <a:rPr lang="en-US" sz="1800" dirty="0" err="1"/>
              <a:t>statice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7086600" cy="914400"/>
          </a:xfrm>
        </p:spPr>
        <p:txBody>
          <a:bodyPr>
            <a:normAutofit/>
          </a:bodyPr>
          <a:lstStyle/>
          <a:p>
            <a:r>
              <a:rPr lang="en-US" sz="2400" dirty="0" err="1"/>
              <a:t>Modernizare</a:t>
            </a:r>
            <a:r>
              <a:rPr lang="en-US" sz="2400" dirty="0"/>
              <a:t> </a:t>
            </a:r>
            <a:r>
              <a:rPr lang="en-US" sz="2400" dirty="0" err="1"/>
              <a:t>Macarale</a:t>
            </a:r>
            <a:endParaRPr lang="en-US" sz="2400" dirty="0"/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79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7086600" cy="914400"/>
          </a:xfrm>
        </p:spPr>
        <p:txBody>
          <a:bodyPr>
            <a:normAutofit/>
          </a:bodyPr>
          <a:lstStyle/>
          <a:p>
            <a:r>
              <a:rPr lang="en-US" sz="2400" dirty="0" err="1"/>
              <a:t>Modernizare</a:t>
            </a:r>
            <a:r>
              <a:rPr lang="en-US" sz="2400" dirty="0"/>
              <a:t> </a:t>
            </a:r>
            <a:r>
              <a:rPr lang="en-US" sz="2400" dirty="0" err="1"/>
              <a:t>Macarale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8763000" cy="5181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 err="1"/>
              <a:t>eliminarea</a:t>
            </a:r>
            <a:r>
              <a:rPr lang="en-US" sz="1800" dirty="0"/>
              <a:t> </a:t>
            </a:r>
            <a:r>
              <a:rPr lang="en-US" sz="1800" dirty="0" err="1"/>
              <a:t>uzurilor</a:t>
            </a:r>
            <a:r>
              <a:rPr lang="en-US" sz="1800" dirty="0"/>
              <a:t> </a:t>
            </a:r>
            <a:r>
              <a:rPr lang="en-US" sz="1800" dirty="0" err="1"/>
              <a:t>mecanice</a:t>
            </a:r>
            <a:r>
              <a:rPr lang="en-US" sz="1800" dirty="0"/>
              <a:t> </a:t>
            </a:r>
            <a:r>
              <a:rPr lang="en-US" sz="1800" dirty="0" err="1"/>
              <a:t>datorate</a:t>
            </a:r>
            <a:r>
              <a:rPr lang="en-US" sz="1800" dirty="0"/>
              <a:t> </a:t>
            </a:r>
            <a:r>
              <a:rPr lang="en-US" sz="1800" dirty="0" err="1"/>
              <a:t>folosirii</a:t>
            </a:r>
            <a:r>
              <a:rPr lang="en-US" sz="1800" dirty="0"/>
              <a:t> </a:t>
            </a:r>
            <a:r>
              <a:rPr lang="en-US" sz="1800" dirty="0" err="1"/>
              <a:t>inadecvate</a:t>
            </a:r>
            <a:r>
              <a:rPr lang="en-US" sz="1800" dirty="0"/>
              <a:t> a </a:t>
            </a:r>
            <a:r>
              <a:rPr lang="en-US" sz="1800" dirty="0" err="1"/>
              <a:t>instalaţiilor</a:t>
            </a:r>
            <a:r>
              <a:rPr lang="en-US" sz="1800" dirty="0"/>
              <a:t> de </a:t>
            </a:r>
            <a:r>
              <a:rPr lang="en-US" sz="1800" dirty="0" err="1"/>
              <a:t>ridicat</a:t>
            </a:r>
            <a:r>
              <a:rPr lang="en-US" sz="1800" dirty="0"/>
              <a:t> (de </a:t>
            </a:r>
            <a:r>
              <a:rPr lang="en-US" sz="1800" dirty="0" err="1"/>
              <a:t>exemplu</a:t>
            </a:r>
            <a:r>
              <a:rPr lang="en-US" sz="1800" dirty="0"/>
              <a:t> </a:t>
            </a:r>
            <a:r>
              <a:rPr lang="en-US" sz="1800" dirty="0" err="1"/>
              <a:t>reversări</a:t>
            </a:r>
            <a:r>
              <a:rPr lang="en-US" sz="1800" dirty="0"/>
              <a:t> </a:t>
            </a:r>
            <a:r>
              <a:rPr lang="en-US" sz="1800" dirty="0" err="1"/>
              <a:t>bruşte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repetate</a:t>
            </a:r>
            <a:r>
              <a:rPr lang="en-US" sz="1800" dirty="0"/>
              <a:t> de </a:t>
            </a:r>
            <a:r>
              <a:rPr lang="en-US" sz="1800" dirty="0" err="1"/>
              <a:t>sens</a:t>
            </a:r>
            <a:r>
              <a:rPr lang="en-US" sz="1800" dirty="0"/>
              <a:t>);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creşterea</a:t>
            </a:r>
            <a:r>
              <a:rPr lang="en-US" sz="1800" dirty="0"/>
              <a:t> </a:t>
            </a:r>
            <a:r>
              <a:rPr lang="en-US" sz="1800" dirty="0" err="1"/>
              <a:t>sensibilă</a:t>
            </a:r>
            <a:r>
              <a:rPr lang="en-US" sz="1800" dirty="0"/>
              <a:t> a </a:t>
            </a:r>
            <a:r>
              <a:rPr lang="en-US" sz="1800" dirty="0" err="1"/>
              <a:t>fiabilităţii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înlocuirea</a:t>
            </a:r>
            <a:r>
              <a:rPr lang="en-US" sz="1800" dirty="0"/>
              <a:t> </a:t>
            </a:r>
            <a:r>
              <a:rPr lang="en-US" sz="1800" dirty="0" err="1"/>
              <a:t>majorităţii</a:t>
            </a:r>
            <a:r>
              <a:rPr lang="en-US" sz="1800" dirty="0"/>
              <a:t> </a:t>
            </a:r>
            <a:r>
              <a:rPr lang="en-US" sz="1800" dirty="0" err="1"/>
              <a:t>elementelor</a:t>
            </a:r>
            <a:r>
              <a:rPr lang="en-US" sz="1800" dirty="0"/>
              <a:t> de </a:t>
            </a:r>
            <a:r>
              <a:rPr lang="en-US" sz="1800" dirty="0" err="1"/>
              <a:t>comutaţie</a:t>
            </a:r>
            <a:r>
              <a:rPr lang="en-US" sz="1800" dirty="0"/>
              <a:t> </a:t>
            </a:r>
            <a:r>
              <a:rPr lang="en-US" sz="1800" dirty="0" err="1"/>
              <a:t>electromecanice</a:t>
            </a:r>
            <a:r>
              <a:rPr lang="en-US" sz="1800" dirty="0"/>
              <a:t> cu </a:t>
            </a:r>
            <a:r>
              <a:rPr lang="en-US" sz="1800" dirty="0" err="1"/>
              <a:t>echipamente</a:t>
            </a:r>
            <a:r>
              <a:rPr lang="en-US" sz="1800" dirty="0"/>
              <a:t> </a:t>
            </a:r>
            <a:r>
              <a:rPr lang="en-US" sz="1800" dirty="0" err="1"/>
              <a:t>electronice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posibilitatea</a:t>
            </a:r>
            <a:r>
              <a:rPr lang="en-US" sz="1800" dirty="0"/>
              <a:t> (</a:t>
            </a:r>
            <a:r>
              <a:rPr lang="en-US" sz="1800" dirty="0" err="1"/>
              <a:t>recomandată</a:t>
            </a:r>
            <a:r>
              <a:rPr lang="en-US" sz="1800" dirty="0"/>
              <a:t> de </a:t>
            </a:r>
            <a:r>
              <a:rPr lang="en-US" sz="1800" dirty="0" err="1"/>
              <a:t>altfel</a:t>
            </a:r>
            <a:r>
              <a:rPr lang="en-US" sz="1800" dirty="0"/>
              <a:t>) de </a:t>
            </a:r>
            <a:r>
              <a:rPr lang="en-US" sz="1800" dirty="0" err="1"/>
              <a:t>înlocuire</a:t>
            </a:r>
            <a:r>
              <a:rPr lang="en-US" sz="1800" dirty="0"/>
              <a:t> a </a:t>
            </a:r>
            <a:r>
              <a:rPr lang="en-US" sz="1800" dirty="0" err="1"/>
              <a:t>motoarelor</a:t>
            </a:r>
            <a:r>
              <a:rPr lang="en-US" sz="1800" dirty="0"/>
              <a:t> </a:t>
            </a:r>
            <a:r>
              <a:rPr lang="en-US" sz="1800" dirty="0" err="1"/>
              <a:t>asincrone</a:t>
            </a:r>
            <a:r>
              <a:rPr lang="en-US" sz="1800" dirty="0"/>
              <a:t> cu rotor </a:t>
            </a:r>
            <a:r>
              <a:rPr lang="en-US" sz="1800" dirty="0" err="1"/>
              <a:t>bobinat</a:t>
            </a:r>
            <a:r>
              <a:rPr lang="en-US" sz="1800" dirty="0"/>
              <a:t> cu </a:t>
            </a:r>
            <a:r>
              <a:rPr lang="en-US" sz="1800" dirty="0" err="1"/>
              <a:t>motoare</a:t>
            </a:r>
            <a:r>
              <a:rPr lang="en-US" sz="1800" dirty="0"/>
              <a:t> </a:t>
            </a:r>
            <a:r>
              <a:rPr lang="en-US" sz="1800" dirty="0" err="1"/>
              <a:t>asincrone</a:t>
            </a:r>
            <a:r>
              <a:rPr lang="en-US" sz="1800" dirty="0"/>
              <a:t> cu </a:t>
            </a:r>
            <a:r>
              <a:rPr lang="en-US" sz="1800" dirty="0" err="1"/>
              <a:t>rotorul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scurtcircuit</a:t>
            </a:r>
            <a:r>
              <a:rPr lang="en-US" sz="1800" dirty="0"/>
              <a:t>, </a:t>
            </a:r>
            <a:r>
              <a:rPr lang="en-US" sz="1800" dirty="0" err="1"/>
              <a:t>micşorând</a:t>
            </a:r>
            <a:r>
              <a:rPr lang="en-US" sz="1800" dirty="0"/>
              <a:t> </a:t>
            </a:r>
            <a:r>
              <a:rPr lang="en-US" sz="1800" dirty="0" err="1"/>
              <a:t>astfel</a:t>
            </a:r>
            <a:r>
              <a:rPr lang="en-US" sz="1800" dirty="0"/>
              <a:t> </a:t>
            </a:r>
            <a:r>
              <a:rPr lang="en-US" sz="1800" dirty="0" err="1"/>
              <a:t>gradul</a:t>
            </a:r>
            <a:r>
              <a:rPr lang="en-US" sz="1800" dirty="0"/>
              <a:t> de </a:t>
            </a:r>
            <a:r>
              <a:rPr lang="en-US" sz="1800" dirty="0" err="1"/>
              <a:t>mentenanţă</a:t>
            </a:r>
            <a:r>
              <a:rPr lang="en-US" sz="1800" dirty="0"/>
              <a:t> la </a:t>
            </a:r>
            <a:r>
              <a:rPr lang="en-US" sz="1800" dirty="0" err="1"/>
              <a:t>nivelul</a:t>
            </a:r>
            <a:r>
              <a:rPr lang="en-US" sz="1800" dirty="0"/>
              <a:t> </a:t>
            </a:r>
            <a:r>
              <a:rPr lang="en-US" sz="1800" dirty="0" err="1"/>
              <a:t>acestora</a:t>
            </a:r>
            <a:r>
              <a:rPr lang="en-US" sz="18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dezvoltarea</a:t>
            </a:r>
            <a:r>
              <a:rPr lang="en-US" sz="1800" dirty="0"/>
              <a:t> </a:t>
            </a:r>
            <a:r>
              <a:rPr lang="en-US" sz="1800" dirty="0" err="1"/>
              <a:t>ulterioară</a:t>
            </a:r>
            <a:r>
              <a:rPr lang="en-US" sz="1800" dirty="0"/>
              <a:t> </a:t>
            </a:r>
            <a:r>
              <a:rPr lang="en-US" sz="1800" dirty="0" err="1"/>
              <a:t>facilă</a:t>
            </a:r>
            <a:r>
              <a:rPr lang="en-US" sz="1800" dirty="0"/>
              <a:t> a </a:t>
            </a:r>
            <a:r>
              <a:rPr lang="en-US" sz="1800" dirty="0" err="1"/>
              <a:t>sistemului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ansamblu</a:t>
            </a:r>
            <a:r>
              <a:rPr lang="en-US" sz="1800" dirty="0"/>
              <a:t>  </a:t>
            </a:r>
            <a:r>
              <a:rPr lang="en-US" sz="1800" dirty="0" err="1"/>
              <a:t>poate</a:t>
            </a:r>
            <a:r>
              <a:rPr lang="en-US" sz="1800" dirty="0"/>
              <a:t> fi, de </a:t>
            </a:r>
            <a:r>
              <a:rPr lang="en-US" sz="1800" dirty="0" err="1"/>
              <a:t>exemplu</a:t>
            </a:r>
            <a:r>
              <a:rPr lang="en-US" sz="1800" dirty="0"/>
              <a:t>, </a:t>
            </a:r>
            <a:r>
              <a:rPr lang="en-US" sz="1800" dirty="0" err="1"/>
              <a:t>integrat</a:t>
            </a:r>
            <a:r>
              <a:rPr lang="en-US" sz="1800" dirty="0"/>
              <a:t> un </a:t>
            </a:r>
            <a:r>
              <a:rPr lang="en-US" sz="1800" dirty="0" err="1"/>
              <a:t>sistem</a:t>
            </a:r>
            <a:r>
              <a:rPr lang="en-US" sz="1800" dirty="0"/>
              <a:t> radio de </a:t>
            </a:r>
            <a:r>
              <a:rPr lang="en-US" sz="1800" dirty="0" err="1"/>
              <a:t>comandă</a:t>
            </a:r>
            <a:r>
              <a:rPr lang="en-US" sz="1800" dirty="0"/>
              <a:t> de la sol a </a:t>
            </a:r>
            <a:r>
              <a:rPr lang="en-US" sz="1800" dirty="0" err="1"/>
              <a:t>instalaţiei</a:t>
            </a:r>
            <a:r>
              <a:rPr lang="en-US" sz="1800" dirty="0"/>
              <a:t> de </a:t>
            </a:r>
            <a:r>
              <a:rPr lang="en-US" sz="1800" dirty="0" err="1"/>
              <a:t>ridicat</a:t>
            </a:r>
            <a:r>
              <a:rPr lang="en-US" sz="1800" dirty="0"/>
              <a:t> (</a:t>
            </a:r>
            <a:r>
              <a:rPr lang="en-US" sz="1800" dirty="0" err="1"/>
              <a:t>radiocomandă</a:t>
            </a:r>
            <a:r>
              <a:rPr lang="en-US" sz="1800" dirty="0"/>
              <a:t>);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micşorarea</a:t>
            </a:r>
            <a:r>
              <a:rPr lang="en-US" sz="1800" dirty="0"/>
              <a:t> </a:t>
            </a:r>
            <a:r>
              <a:rPr lang="en-US" sz="1800" dirty="0" err="1"/>
              <a:t>gradului</a:t>
            </a:r>
            <a:r>
              <a:rPr lang="en-US" sz="1800" dirty="0"/>
              <a:t> de </a:t>
            </a:r>
            <a:r>
              <a:rPr lang="en-US" sz="1800" dirty="0" err="1"/>
              <a:t>uzură</a:t>
            </a:r>
            <a:r>
              <a:rPr lang="en-US" sz="1800" dirty="0"/>
              <a:t> a </a:t>
            </a:r>
            <a:r>
              <a:rPr lang="en-US" sz="1800" dirty="0" err="1"/>
              <a:t>frânelor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controlul</a:t>
            </a:r>
            <a:r>
              <a:rPr lang="en-US" sz="1800" dirty="0"/>
              <a:t> </a:t>
            </a:r>
            <a:r>
              <a:rPr lang="en-US" sz="1800" dirty="0" err="1"/>
              <a:t>programat</a:t>
            </a:r>
            <a:r>
              <a:rPr lang="en-US" sz="1800" dirty="0"/>
              <a:t> al </a:t>
            </a:r>
            <a:r>
              <a:rPr lang="en-US" sz="1800" dirty="0" err="1"/>
              <a:t>acestora</a:t>
            </a:r>
            <a:r>
              <a:rPr lang="en-US" sz="1800" dirty="0"/>
              <a:t> </a:t>
            </a:r>
            <a:r>
              <a:rPr lang="en-US" sz="1800" dirty="0" err="1"/>
              <a:t>funcţie</a:t>
            </a:r>
            <a:r>
              <a:rPr lang="en-US" sz="1800" dirty="0"/>
              <a:t> de </a:t>
            </a:r>
            <a:r>
              <a:rPr lang="en-US" sz="1800" dirty="0" err="1"/>
              <a:t>starea</a:t>
            </a:r>
            <a:r>
              <a:rPr lang="en-US" sz="1800" dirty="0"/>
              <a:t> </a:t>
            </a:r>
            <a:r>
              <a:rPr lang="en-US" sz="1800" dirty="0" err="1"/>
              <a:t>motoarelor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3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7086600" cy="914400"/>
          </a:xfrm>
        </p:spPr>
        <p:txBody>
          <a:bodyPr>
            <a:normAutofit/>
          </a:bodyPr>
          <a:lstStyle/>
          <a:p>
            <a:r>
              <a:rPr lang="ro-RO" sz="2400" dirty="0" err="1"/>
              <a:t>Statii</a:t>
            </a:r>
            <a:r>
              <a:rPr lang="ro-RO" sz="2400" dirty="0"/>
              <a:t> de pompare/repompare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8763000" cy="51816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300" dirty="0" err="1"/>
              <a:t>Servicii</a:t>
            </a:r>
            <a:r>
              <a:rPr lang="en-US" sz="2300" dirty="0"/>
              <a:t> </a:t>
            </a:r>
            <a:r>
              <a:rPr lang="en-US" sz="2300" dirty="0" err="1"/>
              <a:t>asigurate</a:t>
            </a:r>
            <a:r>
              <a:rPr lang="en-US" sz="2300" dirty="0"/>
              <a:t>, </a:t>
            </a:r>
            <a:r>
              <a:rPr lang="en-US" sz="2300" dirty="0" err="1"/>
              <a:t>livrare</a:t>
            </a:r>
            <a:r>
              <a:rPr lang="en-US" sz="2300" dirty="0"/>
              <a:t> </a:t>
            </a:r>
            <a:r>
              <a:rPr lang="en-US" sz="2300" dirty="0" err="1"/>
              <a:t>sisteme</a:t>
            </a:r>
            <a:r>
              <a:rPr lang="en-US" sz="2300" dirty="0"/>
              <a:t> “la </a:t>
            </a:r>
            <a:r>
              <a:rPr lang="en-US" sz="2300" dirty="0" err="1"/>
              <a:t>cheie</a:t>
            </a:r>
            <a:r>
              <a:rPr lang="en-US" sz="2300" dirty="0"/>
              <a:t>”</a:t>
            </a:r>
          </a:p>
          <a:p>
            <a:pPr>
              <a:spcBef>
                <a:spcPts val="1200"/>
              </a:spcBef>
            </a:pPr>
            <a:r>
              <a:rPr lang="en-US" sz="2300" dirty="0"/>
              <a:t> </a:t>
            </a:r>
            <a:r>
              <a:rPr lang="en-US" sz="2300" dirty="0" err="1"/>
              <a:t>proiectare</a:t>
            </a:r>
            <a:r>
              <a:rPr lang="en-US" sz="2300" dirty="0"/>
              <a:t> </a:t>
            </a:r>
            <a:r>
              <a:rPr lang="en-US" sz="2300" dirty="0" err="1"/>
              <a:t>sistem</a:t>
            </a:r>
            <a:r>
              <a:rPr lang="en-US" sz="2300" dirty="0"/>
              <a:t> </a:t>
            </a:r>
            <a:r>
              <a:rPr lang="en-US" sz="2300" dirty="0" err="1"/>
              <a:t>automatizare</a:t>
            </a:r>
            <a:r>
              <a:rPr lang="en-US" sz="2300" dirty="0"/>
              <a:t>, electric, </a:t>
            </a:r>
            <a:r>
              <a:rPr lang="en-US" sz="2300" dirty="0" err="1"/>
              <a:t>comunicatie</a:t>
            </a:r>
            <a:r>
              <a:rPr lang="en-US" sz="23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2300" dirty="0" err="1"/>
              <a:t>realizare</a:t>
            </a:r>
            <a:r>
              <a:rPr lang="en-US" sz="2300" dirty="0"/>
              <a:t> </a:t>
            </a:r>
            <a:r>
              <a:rPr lang="en-US" sz="2300" dirty="0" err="1"/>
              <a:t>dulapuri</a:t>
            </a:r>
            <a:r>
              <a:rPr lang="en-US" sz="2300" dirty="0"/>
              <a:t> de </a:t>
            </a:r>
            <a:r>
              <a:rPr lang="en-US" sz="2300" dirty="0" err="1"/>
              <a:t>automatizare</a:t>
            </a:r>
            <a:r>
              <a:rPr lang="en-US" sz="2300" dirty="0"/>
              <a:t> </a:t>
            </a:r>
            <a:r>
              <a:rPr lang="en-US" sz="2300" dirty="0" err="1"/>
              <a:t>si</a:t>
            </a:r>
            <a:r>
              <a:rPr lang="en-US" sz="2300" dirty="0"/>
              <a:t> </a:t>
            </a:r>
            <a:r>
              <a:rPr lang="en-US" sz="2300" dirty="0" err="1"/>
              <a:t>electrice</a:t>
            </a:r>
            <a:r>
              <a:rPr lang="en-US" sz="2300" dirty="0"/>
              <a:t>, system </a:t>
            </a:r>
            <a:r>
              <a:rPr lang="en-US" sz="2300" dirty="0" err="1"/>
              <a:t>comunicatie</a:t>
            </a:r>
            <a:r>
              <a:rPr lang="en-US" sz="23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2300" dirty="0" err="1"/>
              <a:t>livrare</a:t>
            </a:r>
            <a:r>
              <a:rPr lang="en-US" sz="2300" dirty="0"/>
              <a:t> </a:t>
            </a:r>
            <a:r>
              <a:rPr lang="en-US" sz="2300" dirty="0" err="1"/>
              <a:t>tehnica</a:t>
            </a:r>
            <a:r>
              <a:rPr lang="en-US" sz="2300" dirty="0"/>
              <a:t> de </a:t>
            </a:r>
            <a:r>
              <a:rPr lang="en-US" sz="2300" dirty="0" err="1"/>
              <a:t>calcul</a:t>
            </a:r>
            <a:r>
              <a:rPr lang="en-US" sz="2300" dirty="0"/>
              <a:t>, </a:t>
            </a:r>
            <a:r>
              <a:rPr lang="en-US" sz="2300" dirty="0" err="1"/>
              <a:t>echipamente</a:t>
            </a:r>
            <a:r>
              <a:rPr lang="en-US" sz="2300" dirty="0"/>
              <a:t> locale </a:t>
            </a:r>
            <a:r>
              <a:rPr lang="en-US" sz="2300" dirty="0" err="1"/>
              <a:t>si</a:t>
            </a:r>
            <a:r>
              <a:rPr lang="en-US" sz="2300" dirty="0"/>
              <a:t> </a:t>
            </a:r>
            <a:r>
              <a:rPr lang="en-US" sz="2300" dirty="0" err="1"/>
              <a:t>dispecer</a:t>
            </a:r>
            <a:r>
              <a:rPr lang="en-US" sz="23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2300" dirty="0" err="1"/>
              <a:t>realizare</a:t>
            </a:r>
            <a:r>
              <a:rPr lang="en-US" sz="2300" dirty="0"/>
              <a:t> </a:t>
            </a:r>
            <a:r>
              <a:rPr lang="en-US" sz="2300" dirty="0" err="1"/>
              <a:t>pachete</a:t>
            </a:r>
            <a:r>
              <a:rPr lang="en-US" sz="2300" dirty="0"/>
              <a:t> de </a:t>
            </a:r>
            <a:r>
              <a:rPr lang="en-US" sz="2300" dirty="0" err="1"/>
              <a:t>programe</a:t>
            </a:r>
            <a:r>
              <a:rPr lang="en-US" sz="23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2300" dirty="0" err="1"/>
              <a:t>instalare</a:t>
            </a:r>
            <a:r>
              <a:rPr lang="en-US" sz="2300" dirty="0"/>
              <a:t>, </a:t>
            </a:r>
            <a:r>
              <a:rPr lang="en-US" sz="2300" dirty="0" err="1"/>
              <a:t>punere</a:t>
            </a:r>
            <a:r>
              <a:rPr lang="en-US" sz="2300" dirty="0"/>
              <a:t> in </a:t>
            </a:r>
            <a:r>
              <a:rPr lang="en-US" sz="2300" dirty="0" err="1"/>
              <a:t>functiune</a:t>
            </a:r>
            <a:r>
              <a:rPr lang="en-US" sz="2300" dirty="0"/>
              <a:t>;</a:t>
            </a:r>
          </a:p>
          <a:p>
            <a:pPr>
              <a:spcBef>
                <a:spcPts val="1200"/>
              </a:spcBef>
            </a:pPr>
            <a:r>
              <a:rPr lang="en-US" sz="2300" dirty="0"/>
              <a:t> </a:t>
            </a:r>
            <a:r>
              <a:rPr lang="en-US" sz="2300" dirty="0" err="1"/>
              <a:t>formare</a:t>
            </a:r>
            <a:r>
              <a:rPr lang="en-US" sz="2300" dirty="0"/>
              <a:t> personal de </a:t>
            </a:r>
            <a:r>
              <a:rPr lang="en-US" sz="2300" dirty="0" err="1"/>
              <a:t>deservire</a:t>
            </a:r>
            <a:r>
              <a:rPr lang="en-US" sz="2300" dirty="0"/>
              <a:t> </a:t>
            </a:r>
            <a:r>
              <a:rPr lang="en-US" sz="2300" dirty="0" err="1"/>
              <a:t>si</a:t>
            </a:r>
            <a:r>
              <a:rPr lang="en-US" sz="2300" dirty="0"/>
              <a:t> </a:t>
            </a:r>
            <a:r>
              <a:rPr lang="en-US" sz="2300" dirty="0" err="1"/>
              <a:t>mentenanta</a:t>
            </a:r>
            <a:r>
              <a:rPr lang="en-US" sz="2300" dirty="0"/>
              <a:t>, </a:t>
            </a:r>
            <a:r>
              <a:rPr lang="en-US" sz="2300" dirty="0" err="1"/>
              <a:t>realizare</a:t>
            </a:r>
            <a:r>
              <a:rPr lang="en-US" sz="2300" dirty="0"/>
              <a:t> </a:t>
            </a:r>
            <a:r>
              <a:rPr lang="en-US" sz="2300" dirty="0" err="1"/>
              <a:t>documentatie</a:t>
            </a:r>
            <a:r>
              <a:rPr lang="en-US" sz="2300" dirty="0"/>
              <a:t> as-built, </a:t>
            </a:r>
            <a:r>
              <a:rPr lang="en-US" sz="2300" dirty="0" err="1"/>
              <a:t>documentatie</a:t>
            </a:r>
            <a:r>
              <a:rPr lang="en-US" sz="2300" dirty="0"/>
              <a:t> de </a:t>
            </a:r>
            <a:r>
              <a:rPr lang="en-US" sz="2300" dirty="0" err="1"/>
              <a:t>utilizare</a:t>
            </a:r>
            <a:r>
              <a:rPr lang="en-US" sz="2300" dirty="0"/>
              <a:t> </a:t>
            </a:r>
            <a:r>
              <a:rPr lang="en-US" sz="2300" dirty="0" err="1"/>
              <a:t>si</a:t>
            </a:r>
            <a:r>
              <a:rPr lang="en-US" sz="2300" dirty="0"/>
              <a:t> </a:t>
            </a:r>
            <a:r>
              <a:rPr lang="en-US" sz="2300" dirty="0" err="1"/>
              <a:t>intretinere</a:t>
            </a:r>
            <a:r>
              <a:rPr lang="en-US" sz="23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300" dirty="0" err="1"/>
              <a:t>Sistemul</a:t>
            </a:r>
            <a:r>
              <a:rPr lang="en-US" sz="2300" dirty="0"/>
              <a:t> local de </a:t>
            </a:r>
            <a:r>
              <a:rPr lang="en-US" sz="2300" dirty="0" err="1"/>
              <a:t>monitorizare</a:t>
            </a:r>
            <a:r>
              <a:rPr lang="en-US" sz="2300" dirty="0"/>
              <a:t> </a:t>
            </a:r>
            <a:r>
              <a:rPr lang="en-US" sz="2300" dirty="0" err="1"/>
              <a:t>si</a:t>
            </a:r>
            <a:r>
              <a:rPr lang="en-US" sz="2300" dirty="0"/>
              <a:t> control al </a:t>
            </a:r>
            <a:r>
              <a:rPr lang="en-US" sz="2300" dirty="0" err="1"/>
              <a:t>pompelor</a:t>
            </a:r>
            <a:r>
              <a:rPr lang="en-US" sz="2300" dirty="0"/>
              <a:t> </a:t>
            </a:r>
            <a:r>
              <a:rPr lang="en-US" sz="2300" dirty="0" err="1"/>
              <a:t>poate</a:t>
            </a:r>
            <a:r>
              <a:rPr lang="en-US" sz="2300" dirty="0"/>
              <a:t> fi </a:t>
            </a:r>
            <a:r>
              <a:rPr lang="en-US" sz="2300" dirty="0" err="1"/>
              <a:t>supravegheat</a:t>
            </a:r>
            <a:r>
              <a:rPr lang="en-US" sz="2300" dirty="0"/>
              <a:t> </a:t>
            </a:r>
            <a:r>
              <a:rPr lang="en-US" sz="2300" dirty="0" err="1"/>
              <a:t>pe</a:t>
            </a:r>
            <a:r>
              <a:rPr lang="en-US" sz="2300" dirty="0"/>
              <a:t> un calculator PC </a:t>
            </a:r>
            <a:r>
              <a:rPr lang="en-US" sz="2300" dirty="0" err="1"/>
              <a:t>si</a:t>
            </a:r>
            <a:r>
              <a:rPr lang="en-US" sz="2300" dirty="0"/>
              <a:t> </a:t>
            </a:r>
            <a:r>
              <a:rPr lang="en-US" sz="2300" dirty="0" err="1"/>
              <a:t>inclus</a:t>
            </a:r>
            <a:r>
              <a:rPr lang="en-US" sz="2300" dirty="0"/>
              <a:t> </a:t>
            </a:r>
            <a:r>
              <a:rPr lang="en-US" sz="2300" dirty="0" err="1"/>
              <a:t>intr</a:t>
            </a:r>
            <a:r>
              <a:rPr lang="en-US" sz="2300" dirty="0"/>
              <a:t>-un </a:t>
            </a:r>
            <a:r>
              <a:rPr lang="en-US" sz="2300" dirty="0" err="1"/>
              <a:t>sistem</a:t>
            </a:r>
            <a:r>
              <a:rPr lang="en-US" sz="2300" dirty="0"/>
              <a:t> tip SCADA de </a:t>
            </a:r>
            <a:r>
              <a:rPr lang="en-US" sz="2300" dirty="0" err="1"/>
              <a:t>monitorizare</a:t>
            </a:r>
            <a:r>
              <a:rPr lang="en-US" sz="2300" dirty="0"/>
              <a:t> </a:t>
            </a:r>
            <a:r>
              <a:rPr lang="en-US" sz="2300" dirty="0" err="1"/>
              <a:t>si</a:t>
            </a:r>
            <a:r>
              <a:rPr lang="en-US" sz="2300" dirty="0"/>
              <a:t> control de la </a:t>
            </a:r>
            <a:r>
              <a:rPr lang="en-US" sz="2300" dirty="0" err="1"/>
              <a:t>distanta</a:t>
            </a:r>
            <a:r>
              <a:rPr lang="en-US" dirty="0"/>
              <a:t>.</a:t>
            </a: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9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077200" cy="914400"/>
          </a:xfrm>
        </p:spPr>
        <p:txBody>
          <a:bodyPr>
            <a:normAutofit/>
          </a:bodyPr>
          <a:lstStyle/>
          <a:p>
            <a:pPr algn="l"/>
            <a:r>
              <a:rPr lang="ro-RO" sz="2400" dirty="0"/>
              <a:t>Stații de pompare/repompare</a:t>
            </a:r>
            <a:r>
              <a:rPr lang="en-US" sz="2400" dirty="0"/>
              <a:t>, </a:t>
            </a:r>
            <a:r>
              <a:rPr lang="en-US" sz="2400" dirty="0" err="1" smtClean="0"/>
              <a:t>imbunatatiri</a:t>
            </a:r>
            <a:r>
              <a:rPr lang="en-US" sz="2400" dirty="0" smtClean="0"/>
              <a:t> </a:t>
            </a:r>
            <a:r>
              <a:rPr lang="en-US" sz="2400" dirty="0" err="1" smtClean="0"/>
              <a:t>funciare</a:t>
            </a:r>
            <a:r>
              <a:rPr lang="en-US" sz="2400" dirty="0" smtClean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irigatii</a:t>
            </a:r>
            <a:endParaRPr lang="ro-R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763000" cy="5181600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Referinta</a:t>
            </a:r>
            <a:r>
              <a:rPr lang="en-US" sz="1800" dirty="0" smtClean="0"/>
              <a:t> </a:t>
            </a:r>
            <a:r>
              <a:rPr lang="en-US" sz="1800" dirty="0" err="1"/>
              <a:t>sisteme</a:t>
            </a:r>
            <a:r>
              <a:rPr lang="en-US" sz="1800" dirty="0"/>
              <a:t> de </a:t>
            </a:r>
            <a:r>
              <a:rPr lang="en-US" sz="1800" dirty="0" err="1"/>
              <a:t>irigatii</a:t>
            </a:r>
            <a:r>
              <a:rPr lang="en-US" sz="1800" dirty="0"/>
              <a:t> </a:t>
            </a:r>
            <a:r>
              <a:rPr lang="en-US" sz="1800" dirty="0" err="1"/>
              <a:t>Motatei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Gilort</a:t>
            </a:r>
            <a:r>
              <a:rPr lang="en-US" sz="18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Referinta</a:t>
            </a:r>
            <a:r>
              <a:rPr lang="en-US" sz="1800" dirty="0"/>
              <a:t> </a:t>
            </a:r>
            <a:r>
              <a:rPr lang="pt-BR" sz="1800" i="1" dirty="0"/>
              <a:t>Regia de </a:t>
            </a:r>
            <a:r>
              <a:rPr lang="pt-BR" sz="1800" i="1" dirty="0" smtClean="0"/>
              <a:t>Apa </a:t>
            </a:r>
            <a:r>
              <a:rPr lang="pt-BR" sz="1800" i="1" dirty="0"/>
              <a:t>Craiova,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sz="1800" i="1" dirty="0"/>
              <a:t>   </a:t>
            </a:r>
            <a:r>
              <a:rPr lang="en-US" sz="1800" i="1" dirty="0" err="1"/>
              <a:t>Compania</a:t>
            </a:r>
            <a:r>
              <a:rPr lang="en-US" sz="1800" i="1" dirty="0"/>
              <a:t> de </a:t>
            </a:r>
            <a:r>
              <a:rPr lang="en-US" sz="1800" i="1" dirty="0" err="1" smtClean="0"/>
              <a:t>Apa</a:t>
            </a:r>
            <a:r>
              <a:rPr lang="en-US" sz="1800" i="1" dirty="0" smtClean="0"/>
              <a:t> </a:t>
            </a:r>
            <a:r>
              <a:rPr lang="en-US" sz="1800" i="1" dirty="0" err="1"/>
              <a:t>Olt</a:t>
            </a:r>
            <a:endParaRPr lang="en-US" sz="1800" dirty="0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45" y="5253418"/>
            <a:ext cx="2933505" cy="1435251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81" y="1216308"/>
            <a:ext cx="2923269" cy="1951614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93" y="3214248"/>
            <a:ext cx="2915557" cy="1992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2895600"/>
            <a:ext cx="3858304" cy="3180730"/>
          </a:xfrm>
          <a:prstGeom prst="rect">
            <a:avLst/>
          </a:prstGeom>
        </p:spPr>
      </p:pic>
      <p:pic>
        <p:nvPicPr>
          <p:cNvPr id="9" name="Picture 8" descr="ipaHeaderLogo_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6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086600" cy="914400"/>
          </a:xfrm>
        </p:spPr>
        <p:txBody>
          <a:bodyPr>
            <a:normAutofit/>
          </a:bodyPr>
          <a:lstStyle/>
          <a:p>
            <a:r>
              <a:rPr lang="ro-RO" sz="2400" dirty="0"/>
              <a:t>Stații de pompare</a:t>
            </a:r>
            <a:r>
              <a:rPr lang="en-US" sz="2400" dirty="0"/>
              <a:t> </a:t>
            </a:r>
            <a:r>
              <a:rPr lang="ro-RO" sz="2400" dirty="0"/>
              <a:t>/</a:t>
            </a:r>
            <a:r>
              <a:rPr lang="en-US" sz="2400" dirty="0"/>
              <a:t> </a:t>
            </a:r>
            <a:r>
              <a:rPr lang="ro-RO" sz="2400" dirty="0"/>
              <a:t>repompare</a:t>
            </a:r>
            <a:endParaRPr lang="en-US" sz="2400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01896" y="4800600"/>
            <a:ext cx="3660503" cy="18478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4434" y="1120966"/>
            <a:ext cx="8715470" cy="5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marR="0" indent="-287338" algn="l" defTabSz="914400" rtl="0" eaLnBrk="0" fontAlgn="base" latinLnBrk="0" hangingPunct="0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>
                <a:srgbClr val="BB2332"/>
              </a:buClr>
              <a:buSzTx/>
              <a:buFont typeface="Wingdings" charset="2"/>
              <a:buChar char="§"/>
              <a:tabLst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48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400">
                <a:solidFill>
                  <a:schemeClr val="bg2"/>
                </a:solidFill>
                <a:latin typeface="+mn-lt"/>
                <a:ea typeface="+mn-ea"/>
              </a:defRPr>
            </a:lvl2pPr>
            <a:lvl3pPr marL="1262063" marR="0" indent="-228600" algn="l" defTabSz="914400" rtl="0" eaLnBrk="0" fontAlgn="base" latinLnBrk="0" hangingPunct="0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Tx/>
              <a:buSzPct val="80000"/>
              <a:buFont typeface="Wingdings" charset="2"/>
              <a:buChar char="§"/>
              <a:tabLst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defRPr sz="2000">
                <a:solidFill>
                  <a:schemeClr val="bg2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000">
                <a:solidFill>
                  <a:schemeClr val="bg2"/>
                </a:solidFill>
                <a:latin typeface="Arial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2332"/>
              </a:buClr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r>
              <a:rPr lang="ro-RO" sz="1800" kern="0" dirty="0"/>
              <a:t>Referința Stație de pompare </a:t>
            </a:r>
            <a:r>
              <a:rPr lang="ro-RO" sz="1800" kern="0" dirty="0" err="1"/>
              <a:t>Balindru</a:t>
            </a:r>
            <a:r>
              <a:rPr lang="ro-RO" sz="1800" kern="0" dirty="0"/>
              <a:t> (Sistem de reglare a parametrilor electrici din circuitul de excitație al motorului MOS2)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906" y="1937566"/>
            <a:ext cx="3922094" cy="266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1396" y="1937565"/>
            <a:ext cx="3784629" cy="2662868"/>
          </a:xfrm>
          <a:prstGeom prst="rect">
            <a:avLst/>
          </a:prstGeom>
        </p:spPr>
      </p:pic>
      <p:pic>
        <p:nvPicPr>
          <p:cNvPr id="8" name="Picture 7" descr="ipaHeaderLogo_v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5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Florian\Desktop\SITENOU_IPA\footerCarusel\# 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800"/>
            <a:ext cx="1905000" cy="1150938"/>
          </a:xfrm>
          <a:prstGeom prst="rect">
            <a:avLst/>
          </a:prstGeom>
          <a:noFill/>
        </p:spPr>
      </p:pic>
      <p:pic>
        <p:nvPicPr>
          <p:cNvPr id="19" name="Picture 18" descr="elcom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352800"/>
            <a:ext cx="1341120" cy="874643"/>
          </a:xfrm>
          <a:prstGeom prst="rect">
            <a:avLst/>
          </a:prstGeom>
        </p:spPr>
      </p:pic>
      <p:pic>
        <p:nvPicPr>
          <p:cNvPr id="20" name="Picture 19" descr="electric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447800"/>
            <a:ext cx="3069450" cy="1036792"/>
          </a:xfrm>
          <a:prstGeom prst="rect">
            <a:avLst/>
          </a:prstGeom>
        </p:spPr>
      </p:pic>
      <p:pic>
        <p:nvPicPr>
          <p:cNvPr id="21" name="Picture 20" descr="heidelbergceme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5364480"/>
            <a:ext cx="2133600" cy="1493520"/>
          </a:xfrm>
          <a:prstGeom prst="rect">
            <a:avLst/>
          </a:prstGeom>
        </p:spPr>
      </p:pic>
      <p:pic>
        <p:nvPicPr>
          <p:cNvPr id="22" name="Picture 21" descr="holci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5410200"/>
            <a:ext cx="1752600" cy="1447800"/>
          </a:xfrm>
          <a:prstGeom prst="rect">
            <a:avLst/>
          </a:prstGeom>
        </p:spPr>
      </p:pic>
      <p:pic>
        <p:nvPicPr>
          <p:cNvPr id="23" name="Picture 22" descr="lafar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4600" y="5867401"/>
            <a:ext cx="2226849" cy="762000"/>
          </a:xfrm>
          <a:prstGeom prst="rect">
            <a:avLst/>
          </a:prstGeom>
        </p:spPr>
      </p:pic>
      <p:pic>
        <p:nvPicPr>
          <p:cNvPr id="24" name="Picture 23" descr="transelectric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10400" y="1592199"/>
            <a:ext cx="1219200" cy="117652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6433" name="Picture 1" descr="C:\Users\Florian\Desktop\Prezentare IPA\PICS\logo_hidroelectrica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1143000"/>
            <a:ext cx="3302000" cy="1270000"/>
          </a:xfrm>
          <a:prstGeom prst="rect">
            <a:avLst/>
          </a:prstGeom>
          <a:noFill/>
        </p:spPr>
      </p:pic>
      <p:pic>
        <p:nvPicPr>
          <p:cNvPr id="146434" name="Picture 2" descr="C:\Users\Florian\Desktop\Prezentare IPA\PICS\logoMac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4648200"/>
            <a:ext cx="2324100" cy="361950"/>
          </a:xfrm>
          <a:prstGeom prst="rect">
            <a:avLst/>
          </a:prstGeom>
          <a:noFill/>
        </p:spPr>
      </p:pic>
      <p:pic>
        <p:nvPicPr>
          <p:cNvPr id="15" name="Picture 2" descr="Image result for logo for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2895600"/>
            <a:ext cx="2412999" cy="1447800"/>
          </a:xfrm>
          <a:prstGeom prst="rect">
            <a:avLst/>
          </a:prstGeom>
          <a:noFill/>
        </p:spPr>
      </p:pic>
      <p:pic>
        <p:nvPicPr>
          <p:cNvPr id="16" name="Picture 6" descr="Prefab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400" y="4419600"/>
            <a:ext cx="914400" cy="919042"/>
          </a:xfrm>
          <a:prstGeom prst="rect">
            <a:avLst/>
          </a:prstGeom>
          <a:noFill/>
        </p:spPr>
      </p:pic>
      <p:pic>
        <p:nvPicPr>
          <p:cNvPr id="17" name="Picture 16" descr="ipaHeaderLogo_v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19600" y="762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stellar" pitchFamily="18" charset="0"/>
              </a:rPr>
              <a:t>CLIENTI</a:t>
            </a:r>
            <a:endParaRPr lang="ro-RO" sz="3600" b="1" dirty="0" smtClean="0">
              <a:latin typeface="Castellar" pitchFamily="18" charset="0"/>
            </a:endParaRPr>
          </a:p>
        </p:txBody>
      </p:sp>
      <p:pic>
        <p:nvPicPr>
          <p:cNvPr id="147458" name="Picture 2" descr="Image result for celco 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53200" y="4648200"/>
            <a:ext cx="1834010" cy="838200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>
            <a:off x="1600200" y="3276600"/>
            <a:ext cx="5867400" cy="3276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tx1"/>
              </a:solidFill>
            </a:endParaRP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Deva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, Fieni,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Bicaz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toate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</a:p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proiectate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de IPA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7086600" cy="914400"/>
          </a:xfrm>
        </p:spPr>
        <p:txBody>
          <a:bodyPr>
            <a:normAutofit/>
          </a:bodyPr>
          <a:lstStyle/>
          <a:p>
            <a:r>
              <a:rPr lang="ro-RO" sz="2400" dirty="0"/>
              <a:t>Stații de epurare</a:t>
            </a:r>
            <a:r>
              <a:rPr lang="en-US" sz="2400" dirty="0"/>
              <a:t> - </a:t>
            </a:r>
            <a:r>
              <a:rPr lang="en-US" sz="2400" dirty="0" err="1"/>
              <a:t>Calimanesti</a:t>
            </a:r>
            <a:endParaRPr lang="ro-R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763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Aplicatia</a:t>
            </a:r>
            <a:r>
              <a:rPr lang="en-US" sz="1800" dirty="0"/>
              <a:t> software SCADA de </a:t>
            </a:r>
            <a:r>
              <a:rPr lang="en-US" sz="1800" dirty="0" err="1"/>
              <a:t>monitorizare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control a </a:t>
            </a:r>
            <a:r>
              <a:rPr lang="en-US" sz="1800" dirty="0" err="1"/>
              <a:t>statiei</a:t>
            </a:r>
            <a:r>
              <a:rPr lang="en-US" sz="1800" dirty="0"/>
              <a:t> de </a:t>
            </a:r>
            <a:r>
              <a:rPr lang="en-US" sz="1800" dirty="0" err="1"/>
              <a:t>epurare</a:t>
            </a:r>
            <a:r>
              <a:rPr lang="en-US" sz="1800" dirty="0"/>
              <a:t> a </a:t>
            </a:r>
            <a:r>
              <a:rPr lang="en-US" sz="1800" dirty="0" err="1"/>
              <a:t>fost</a:t>
            </a:r>
            <a:r>
              <a:rPr lang="en-US" sz="1800" dirty="0"/>
              <a:t> </a:t>
            </a:r>
            <a:r>
              <a:rPr lang="en-US" sz="1800" dirty="0" err="1"/>
              <a:t>realizatã</a:t>
            </a:r>
            <a:r>
              <a:rPr lang="en-US" sz="1800" dirty="0"/>
              <a:t> </a:t>
            </a:r>
            <a:r>
              <a:rPr lang="en-US" sz="1800" dirty="0" err="1"/>
              <a:t>utilizând</a:t>
            </a:r>
            <a:r>
              <a:rPr lang="en-US" sz="1800" dirty="0"/>
              <a:t> </a:t>
            </a:r>
            <a:r>
              <a:rPr lang="en-US" sz="1800" dirty="0" err="1"/>
              <a:t>mediul</a:t>
            </a:r>
            <a:r>
              <a:rPr lang="en-US" sz="1800" dirty="0"/>
              <a:t> de </a:t>
            </a:r>
            <a:r>
              <a:rPr lang="en-US" sz="1800" dirty="0" err="1"/>
              <a:t>dezvoltare</a:t>
            </a:r>
            <a:r>
              <a:rPr lang="en-US" sz="1800" dirty="0"/>
              <a:t> </a:t>
            </a:r>
            <a:r>
              <a:rPr lang="en-US" sz="1800" dirty="0" err="1"/>
              <a:t>FactoryTalkView</a:t>
            </a:r>
            <a:r>
              <a:rPr lang="en-US" sz="1800" dirty="0"/>
              <a:t> . </a:t>
            </a:r>
          </a:p>
          <a:p>
            <a:pPr marL="0" indent="0">
              <a:buNone/>
            </a:pPr>
            <a:r>
              <a:rPr lang="en-US" sz="1800" dirty="0" err="1"/>
              <a:t>Sistemul</a:t>
            </a:r>
            <a:r>
              <a:rPr lang="en-US" sz="1800" dirty="0"/>
              <a:t> </a:t>
            </a:r>
            <a:r>
              <a:rPr lang="en-US" sz="1800" dirty="0" err="1"/>
              <a:t>poate</a:t>
            </a:r>
            <a:r>
              <a:rPr lang="en-US" sz="1800" dirty="0"/>
              <a:t> fi </a:t>
            </a:r>
            <a:r>
              <a:rPr lang="en-US" sz="1800" dirty="0" err="1"/>
              <a:t>extins</a:t>
            </a:r>
            <a:r>
              <a:rPr lang="en-US" sz="1800" dirty="0"/>
              <a:t> </a:t>
            </a:r>
            <a:r>
              <a:rPr lang="en-US" sz="1800" dirty="0" err="1"/>
              <a:t>oricând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integrarea</a:t>
            </a:r>
            <a:r>
              <a:rPr lang="en-US" sz="1800" dirty="0"/>
              <a:t> de </a:t>
            </a:r>
            <a:r>
              <a:rPr lang="en-US" sz="1800" dirty="0" err="1"/>
              <a:t>semnale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PLC-</a:t>
            </a:r>
            <a:r>
              <a:rPr lang="en-US" sz="1800" dirty="0" err="1"/>
              <a:t>uri</a:t>
            </a:r>
            <a:r>
              <a:rPr lang="en-US" sz="1800" dirty="0"/>
              <a:t> </a:t>
            </a:r>
            <a:r>
              <a:rPr lang="en-US" sz="1800" dirty="0" err="1"/>
              <a:t>noi</a:t>
            </a:r>
            <a:r>
              <a:rPr lang="en-US" sz="1800" dirty="0"/>
              <a:t>, </a:t>
            </a:r>
            <a:r>
              <a:rPr lang="en-US" sz="1800" dirty="0" err="1"/>
              <a:t>conservând</a:t>
            </a:r>
            <a:r>
              <a:rPr lang="en-US" sz="1800" dirty="0"/>
              <a:t> </a:t>
            </a:r>
            <a:r>
              <a:rPr lang="en-US" sz="1800" dirty="0" err="1"/>
              <a:t>investitia</a:t>
            </a:r>
            <a:r>
              <a:rPr lang="en-US" sz="1800" dirty="0"/>
              <a:t> </a:t>
            </a:r>
            <a:r>
              <a:rPr lang="en-US" sz="1800" dirty="0" err="1"/>
              <a:t>initialã</a:t>
            </a:r>
            <a:r>
              <a:rPr lang="en-US" sz="1800" dirty="0"/>
              <a:t>. </a:t>
            </a:r>
            <a:r>
              <a:rPr lang="en-US" sz="1800" dirty="0" err="1"/>
              <a:t>Aplicatia</a:t>
            </a:r>
            <a:r>
              <a:rPr lang="en-US" sz="1800" dirty="0"/>
              <a:t> software SCADA </a:t>
            </a:r>
            <a:r>
              <a:rPr lang="en-US" sz="1800" dirty="0" err="1"/>
              <a:t>dezvoltatã</a:t>
            </a:r>
            <a:r>
              <a:rPr lang="en-US" sz="1800" dirty="0"/>
              <a:t> special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Statia</a:t>
            </a:r>
            <a:r>
              <a:rPr lang="en-US" sz="1800" dirty="0"/>
              <a:t> de </a:t>
            </a:r>
            <a:r>
              <a:rPr lang="en-US" sz="1800" dirty="0" err="1"/>
              <a:t>Epurare</a:t>
            </a:r>
            <a:r>
              <a:rPr lang="en-US" sz="1800" dirty="0"/>
              <a:t> </a:t>
            </a:r>
            <a:r>
              <a:rPr lang="en-US" sz="1800" dirty="0" err="1"/>
              <a:t>Calimanesti</a:t>
            </a:r>
            <a:r>
              <a:rPr lang="en-US" sz="1800" dirty="0"/>
              <a:t> </a:t>
            </a:r>
            <a:r>
              <a:rPr lang="en-US" sz="1800" dirty="0" err="1"/>
              <a:t>permite</a:t>
            </a:r>
            <a:r>
              <a:rPr lang="en-US" sz="1800" dirty="0"/>
              <a:t>: </a:t>
            </a:r>
          </a:p>
          <a:p>
            <a:pPr>
              <a:buFontTx/>
              <a:buChar char="-"/>
            </a:pPr>
            <a:r>
              <a:rPr lang="en-US" sz="1800" dirty="0" err="1"/>
              <a:t>monitorizarea</a:t>
            </a:r>
            <a:r>
              <a:rPr lang="en-US" sz="1800" dirty="0"/>
              <a:t> la </a:t>
            </a:r>
            <a:r>
              <a:rPr lang="en-US" sz="1800" dirty="0" err="1"/>
              <a:t>distanta</a:t>
            </a:r>
            <a:r>
              <a:rPr lang="en-US" sz="1800" dirty="0"/>
              <a:t> a </a:t>
            </a:r>
            <a:r>
              <a:rPr lang="en-US" sz="1800" dirty="0" err="1"/>
              <a:t>stãrilor</a:t>
            </a:r>
            <a:r>
              <a:rPr lang="en-US" sz="1800" dirty="0"/>
              <a:t> de </a:t>
            </a:r>
            <a:r>
              <a:rPr lang="en-US" sz="1800" dirty="0" err="1"/>
              <a:t>functionare</a:t>
            </a:r>
            <a:r>
              <a:rPr lang="en-US" sz="1800" dirty="0"/>
              <a:t> ale </a:t>
            </a:r>
            <a:r>
              <a:rPr lang="en-US" sz="1800" dirty="0" err="1"/>
              <a:t>echipamentelor</a:t>
            </a:r>
            <a:r>
              <a:rPr lang="en-US" sz="1800" dirty="0"/>
              <a:t> </a:t>
            </a:r>
            <a:r>
              <a:rPr lang="en-US" sz="1800" dirty="0" err="1"/>
              <a:t>instalate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statia</a:t>
            </a:r>
            <a:r>
              <a:rPr lang="en-US" sz="1800" dirty="0"/>
              <a:t> de </a:t>
            </a:r>
            <a:r>
              <a:rPr lang="en-US" sz="1800" dirty="0" err="1"/>
              <a:t>epurare</a:t>
            </a:r>
            <a:r>
              <a:rPr lang="en-US" sz="1800" dirty="0"/>
              <a:t> (</a:t>
            </a:r>
            <a:r>
              <a:rPr lang="en-US" sz="1800" dirty="0" err="1"/>
              <a:t>pompe</a:t>
            </a:r>
            <a:r>
              <a:rPr lang="en-US" sz="1800" dirty="0"/>
              <a:t>, </a:t>
            </a:r>
            <a:r>
              <a:rPr lang="en-US" sz="1800" dirty="0" err="1"/>
              <a:t>suflante</a:t>
            </a:r>
            <a:r>
              <a:rPr lang="en-US" sz="1800" dirty="0"/>
              <a:t>, </a:t>
            </a:r>
            <a:r>
              <a:rPr lang="en-US" sz="1800" dirty="0" err="1"/>
              <a:t>mixere</a:t>
            </a:r>
            <a:r>
              <a:rPr lang="en-US" sz="1800" dirty="0"/>
              <a:t> etc.) . </a:t>
            </a:r>
          </a:p>
          <a:p>
            <a:pPr>
              <a:buFontTx/>
              <a:buChar char="-"/>
            </a:pPr>
            <a:r>
              <a:rPr lang="en-US" sz="1800" dirty="0" err="1"/>
              <a:t>urmãrirea</a:t>
            </a:r>
            <a:r>
              <a:rPr lang="en-US" sz="1800" dirty="0"/>
              <a:t> </a:t>
            </a:r>
            <a:r>
              <a:rPr lang="en-US" sz="1800" dirty="0" err="1"/>
              <a:t>valorilor</a:t>
            </a:r>
            <a:r>
              <a:rPr lang="en-US" sz="1800" dirty="0"/>
              <a:t> </a:t>
            </a:r>
            <a:r>
              <a:rPr lang="en-US" sz="1800" dirty="0" err="1"/>
              <a:t>instantanee</a:t>
            </a:r>
            <a:r>
              <a:rPr lang="en-US" sz="1800" dirty="0"/>
              <a:t> ale </a:t>
            </a:r>
            <a:r>
              <a:rPr lang="en-US" sz="1800" dirty="0" err="1"/>
              <a:t>parametrilor</a:t>
            </a:r>
            <a:r>
              <a:rPr lang="en-US" sz="1800" dirty="0"/>
              <a:t> </a:t>
            </a:r>
            <a:r>
              <a:rPr lang="en-US" sz="1800" dirty="0" err="1"/>
              <a:t>monitorizaþi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timp</a:t>
            </a:r>
            <a:r>
              <a:rPr lang="en-US" sz="1800" dirty="0"/>
              <a:t> real (</a:t>
            </a:r>
            <a:r>
              <a:rPr lang="en-US" sz="1800" dirty="0" err="1"/>
              <a:t>nivel</a:t>
            </a:r>
            <a:r>
              <a:rPr lang="en-US" sz="1800" dirty="0"/>
              <a:t>, MTS, </a:t>
            </a:r>
            <a:r>
              <a:rPr lang="en-US" sz="1800" dirty="0" err="1"/>
              <a:t>concentratie</a:t>
            </a:r>
            <a:r>
              <a:rPr lang="en-US" sz="1800" dirty="0"/>
              <a:t> </a:t>
            </a:r>
            <a:r>
              <a:rPr lang="en-US" sz="1800" dirty="0" err="1"/>
              <a:t>oxigen</a:t>
            </a:r>
            <a:r>
              <a:rPr lang="en-US" sz="1800" dirty="0"/>
              <a:t>, </a:t>
            </a:r>
            <a:r>
              <a:rPr lang="en-US" sz="1800" dirty="0" err="1"/>
              <a:t>debite</a:t>
            </a:r>
            <a:r>
              <a:rPr lang="en-US" sz="1800" dirty="0"/>
              <a:t> etc.) . </a:t>
            </a: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33901"/>
            <a:ext cx="4131731" cy="2324099"/>
          </a:xfrm>
          <a:prstGeom prst="rect">
            <a:avLst/>
          </a:prstGeom>
        </p:spPr>
      </p:pic>
      <p:pic>
        <p:nvPicPr>
          <p:cNvPr id="8" name="I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00562"/>
            <a:ext cx="419100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4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19200"/>
            <a:ext cx="7086600" cy="914400"/>
          </a:xfrm>
        </p:spPr>
        <p:txBody>
          <a:bodyPr>
            <a:normAutofit/>
          </a:bodyPr>
          <a:lstStyle/>
          <a:p>
            <a:r>
              <a:rPr lang="ro-RO" sz="2400" dirty="0"/>
              <a:t>Stații de epurare</a:t>
            </a:r>
            <a:r>
              <a:rPr lang="en-US" sz="2400" dirty="0"/>
              <a:t> - </a:t>
            </a:r>
            <a:r>
              <a:rPr lang="en-US" sz="2400" dirty="0" err="1"/>
              <a:t>Calimanesti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86000"/>
            <a:ext cx="8763000" cy="5181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100" dirty="0" err="1"/>
              <a:t>configurarea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editarea</a:t>
            </a:r>
            <a:r>
              <a:rPr lang="en-US" sz="2100" dirty="0"/>
              <a:t> </a:t>
            </a:r>
            <a:r>
              <a:rPr lang="en-US" sz="2100" dirty="0" err="1"/>
              <a:t>parametrilor</a:t>
            </a:r>
            <a:r>
              <a:rPr lang="en-US" sz="2100" dirty="0"/>
              <a:t> </a:t>
            </a:r>
            <a:r>
              <a:rPr lang="en-US" sz="2100" dirty="0" err="1"/>
              <a:t>sistemului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controlul</a:t>
            </a:r>
            <a:r>
              <a:rPr lang="en-US" sz="2100" dirty="0"/>
              <a:t> de la </a:t>
            </a:r>
            <a:r>
              <a:rPr lang="en-US" sz="2100" dirty="0" err="1"/>
              <a:t>distantã</a:t>
            </a:r>
            <a:r>
              <a:rPr lang="en-US" sz="2100" dirty="0"/>
              <a:t> al </a:t>
            </a:r>
            <a:r>
              <a:rPr lang="en-US" sz="2100" dirty="0" err="1"/>
              <a:t>utilajelor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echipamentelor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accesarea</a:t>
            </a:r>
            <a:r>
              <a:rPr lang="en-US" sz="2100" dirty="0"/>
              <a:t> </a:t>
            </a:r>
            <a:r>
              <a:rPr lang="en-US" sz="2100" dirty="0" err="1"/>
              <a:t>informaþiilor</a:t>
            </a:r>
            <a:r>
              <a:rPr lang="en-US" sz="2100" dirty="0"/>
              <a:t> la </a:t>
            </a:r>
            <a:r>
              <a:rPr lang="en-US" sz="2100" dirty="0" err="1"/>
              <a:t>mai</a:t>
            </a:r>
            <a:r>
              <a:rPr lang="en-US" sz="2100" dirty="0"/>
              <a:t> </a:t>
            </a:r>
            <a:r>
              <a:rPr lang="en-US" sz="2100" dirty="0" err="1"/>
              <a:t>multe</a:t>
            </a:r>
            <a:r>
              <a:rPr lang="en-US" sz="2100" dirty="0"/>
              <a:t> </a:t>
            </a:r>
            <a:r>
              <a:rPr lang="en-US" sz="2100" dirty="0" err="1"/>
              <a:t>niveluri</a:t>
            </a:r>
            <a:r>
              <a:rPr lang="en-US" sz="2100" dirty="0"/>
              <a:t> de </a:t>
            </a:r>
            <a:r>
              <a:rPr lang="en-US" sz="2100" dirty="0" err="1"/>
              <a:t>securitate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gestionarea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arhivarea</a:t>
            </a:r>
            <a:r>
              <a:rPr lang="en-US" sz="2100" dirty="0"/>
              <a:t> </a:t>
            </a:r>
            <a:r>
              <a:rPr lang="en-US" sz="2100" dirty="0" err="1"/>
              <a:t>alarmelor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crearea</a:t>
            </a:r>
            <a:r>
              <a:rPr lang="en-US" sz="2100" dirty="0"/>
              <a:t> </a:t>
            </a:r>
            <a:r>
              <a:rPr lang="en-US" sz="2100" dirty="0" err="1"/>
              <a:t>automatã</a:t>
            </a:r>
            <a:r>
              <a:rPr lang="en-US" sz="2100" dirty="0"/>
              <a:t> de </a:t>
            </a:r>
            <a:r>
              <a:rPr lang="en-US" sz="2100" dirty="0" err="1"/>
              <a:t>rapoarte</a:t>
            </a:r>
            <a:r>
              <a:rPr lang="en-US" sz="2100" dirty="0"/>
              <a:t> </a:t>
            </a:r>
            <a:r>
              <a:rPr lang="en-US" sz="2100" dirty="0" err="1"/>
              <a:t>în</a:t>
            </a:r>
            <a:r>
              <a:rPr lang="en-US" sz="2100" dirty="0"/>
              <a:t> format Excel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urmãrirea</a:t>
            </a:r>
            <a:r>
              <a:rPr lang="en-US" sz="2100" dirty="0"/>
              <a:t> </a:t>
            </a:r>
            <a:r>
              <a:rPr lang="en-US" sz="2100" dirty="0" err="1"/>
              <a:t>în</a:t>
            </a:r>
            <a:r>
              <a:rPr lang="en-US" sz="2100" dirty="0"/>
              <a:t> </a:t>
            </a:r>
            <a:r>
              <a:rPr lang="en-US" sz="2100" dirty="0" err="1"/>
              <a:t>timp</a:t>
            </a:r>
            <a:r>
              <a:rPr lang="en-US" sz="2100" dirty="0"/>
              <a:t> real a </a:t>
            </a:r>
            <a:r>
              <a:rPr lang="en-US" sz="2100" dirty="0" err="1"/>
              <a:t>parametrilor</a:t>
            </a:r>
            <a:r>
              <a:rPr lang="en-US" sz="2100" dirty="0"/>
              <a:t> sub </a:t>
            </a:r>
            <a:r>
              <a:rPr lang="en-US" sz="2100" dirty="0" err="1"/>
              <a:t>formã</a:t>
            </a:r>
            <a:r>
              <a:rPr lang="en-US" sz="2100" dirty="0"/>
              <a:t> </a:t>
            </a:r>
            <a:r>
              <a:rPr lang="en-US" sz="2100" dirty="0" err="1"/>
              <a:t>graficã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arhivarea</a:t>
            </a:r>
            <a:r>
              <a:rPr lang="en-US" sz="2100" dirty="0"/>
              <a:t> </a:t>
            </a:r>
            <a:r>
              <a:rPr lang="en-US" sz="2100" dirty="0" err="1"/>
              <a:t>acestora</a:t>
            </a:r>
            <a:r>
              <a:rPr lang="en-US" sz="2100" dirty="0"/>
              <a:t> (</a:t>
            </a:r>
            <a:r>
              <a:rPr lang="en-US" sz="2100" dirty="0" err="1"/>
              <a:t>trenduri</a:t>
            </a:r>
            <a:r>
              <a:rPr lang="en-US" sz="2100" dirty="0"/>
              <a:t>) .</a:t>
            </a:r>
          </a:p>
          <a:p>
            <a:pPr>
              <a:spcBef>
                <a:spcPts val="1200"/>
              </a:spcBef>
            </a:pPr>
            <a:r>
              <a:rPr lang="en-US" sz="2100" dirty="0"/>
              <a:t> </a:t>
            </a:r>
            <a:r>
              <a:rPr lang="en-US" sz="2100" dirty="0" err="1"/>
              <a:t>mentenanta</a:t>
            </a:r>
            <a:r>
              <a:rPr lang="en-US" sz="2100" dirty="0"/>
              <a:t> </a:t>
            </a:r>
            <a:r>
              <a:rPr lang="en-US" sz="2100" dirty="0" err="1"/>
              <a:t>preventivã</a:t>
            </a:r>
            <a:r>
              <a:rPr lang="en-US" sz="2100" dirty="0"/>
              <a:t> a </a:t>
            </a:r>
            <a:r>
              <a:rPr lang="en-US" sz="2100" dirty="0" err="1"/>
              <a:t>utilajelor</a:t>
            </a:r>
            <a:r>
              <a:rPr lang="en-US" sz="2100" dirty="0"/>
              <a:t> </a:t>
            </a:r>
            <a:r>
              <a:rPr lang="en-US" sz="2100" dirty="0" err="1"/>
              <a:t>statiei</a:t>
            </a:r>
            <a:r>
              <a:rPr lang="en-US" sz="2100" dirty="0"/>
              <a:t> de </a:t>
            </a:r>
            <a:r>
              <a:rPr lang="en-US" sz="2100" dirty="0" err="1"/>
              <a:t>epurare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monitorizarea</a:t>
            </a:r>
            <a:r>
              <a:rPr lang="en-US" sz="2100" dirty="0"/>
              <a:t> </a:t>
            </a:r>
            <a:r>
              <a:rPr lang="en-US" sz="2100" dirty="0" err="1"/>
              <a:t>sistemului</a:t>
            </a:r>
            <a:r>
              <a:rPr lang="en-US" sz="2100" dirty="0"/>
              <a:t> de </a:t>
            </a:r>
            <a:r>
              <a:rPr lang="en-US" sz="2100" dirty="0" err="1"/>
              <a:t>comunicatii</a:t>
            </a:r>
            <a:r>
              <a:rPr lang="en-US" sz="2100" dirty="0"/>
              <a:t> </a:t>
            </a:r>
            <a:r>
              <a:rPr lang="en-US" sz="2100" dirty="0" err="1"/>
              <a:t>implementat</a:t>
            </a:r>
            <a:r>
              <a:rPr lang="en-US" sz="2100" dirty="0"/>
              <a:t> . </a:t>
            </a:r>
          </a:p>
          <a:p>
            <a:pPr>
              <a:spcBef>
                <a:spcPts val="1200"/>
              </a:spcBef>
            </a:pPr>
            <a:r>
              <a:rPr lang="en-US" sz="2100" dirty="0" err="1"/>
              <a:t>vizualizarea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controlul</a:t>
            </a:r>
            <a:r>
              <a:rPr lang="en-US" sz="2100" dirty="0"/>
              <a:t> </a:t>
            </a:r>
            <a:r>
              <a:rPr lang="en-US" sz="2100" dirty="0" err="1"/>
              <a:t>prin</a:t>
            </a:r>
            <a:r>
              <a:rPr lang="en-US" sz="2100" dirty="0"/>
              <a:t> </a:t>
            </a:r>
            <a:r>
              <a:rPr lang="en-US" sz="2100" dirty="0" err="1"/>
              <a:t>interfata</a:t>
            </a:r>
            <a:r>
              <a:rPr lang="en-US" sz="2100" dirty="0"/>
              <a:t> Web Client.</a:t>
            </a:r>
          </a:p>
          <a:p>
            <a:endParaRPr lang="en-US" dirty="0"/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1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1150" y="838200"/>
            <a:ext cx="7232650" cy="1295400"/>
          </a:xfrm>
        </p:spPr>
        <p:txBody>
          <a:bodyPr/>
          <a:lstStyle/>
          <a:p>
            <a:r>
              <a:rPr lang="it-IT" sz="2400" b="1" dirty="0"/>
              <a:t>Modernizare instalatie automatizata de prelucrare a betonului celular autoclavizat (BCA)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8763000" cy="57150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 err="1"/>
              <a:t>Functiile</a:t>
            </a:r>
            <a:r>
              <a:rPr lang="en-US" sz="2000" b="1" dirty="0"/>
              <a:t> </a:t>
            </a:r>
            <a:r>
              <a:rPr lang="en-US" sz="2000" b="1" dirty="0" err="1"/>
              <a:t>sistemului</a:t>
            </a:r>
            <a:r>
              <a:rPr lang="en-US" sz="2000" b="1" dirty="0"/>
              <a:t>:</a:t>
            </a:r>
            <a:endParaRPr lang="en-US" sz="2000" dirty="0"/>
          </a:p>
          <a:p>
            <a:pPr lvl="0">
              <a:spcBef>
                <a:spcPts val="1000"/>
              </a:spcBef>
            </a:pPr>
            <a:r>
              <a:rPr lang="en-US" sz="1800" dirty="0" err="1"/>
              <a:t>Translatie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blocare</a:t>
            </a:r>
            <a:r>
              <a:rPr lang="en-US" sz="1800" dirty="0"/>
              <a:t> </a:t>
            </a:r>
            <a:r>
              <a:rPr lang="en-US" sz="1800" dirty="0" err="1"/>
              <a:t>masina</a:t>
            </a:r>
            <a:r>
              <a:rPr lang="en-US" sz="1800" dirty="0"/>
              <a:t>;</a:t>
            </a:r>
          </a:p>
          <a:p>
            <a:pPr lvl="0">
              <a:spcBef>
                <a:spcPts val="1000"/>
              </a:spcBef>
            </a:pPr>
            <a:r>
              <a:rPr lang="it-IT" sz="1800" dirty="0"/>
              <a:t>Control al clapetelor si lamelelor;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it-IT" sz="1800" dirty="0"/>
              <a:t>Taiere calota BCA in sectiune longitudinala prin translatia masinii; 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it-IT" sz="1800" dirty="0"/>
              <a:t>Taiere calota BCA in sectiune transversala, prin oscilatie pe vertical;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it-IT" sz="1800" dirty="0"/>
              <a:t>Sistem de absorbtie reziduuri calota superioara cu ajutorul unui exhaustor; 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en-US" sz="1800" dirty="0" err="1"/>
              <a:t>Manipulare</a:t>
            </a:r>
            <a:r>
              <a:rPr lang="en-US" sz="1800" dirty="0"/>
              <a:t> </a:t>
            </a:r>
            <a:r>
              <a:rPr lang="en-US" sz="1800" dirty="0" err="1"/>
              <a:t>gratar</a:t>
            </a:r>
            <a:r>
              <a:rPr lang="en-US" sz="1800" dirty="0"/>
              <a:t> al </a:t>
            </a:r>
            <a:r>
              <a:rPr lang="en-US" sz="1800" dirty="0" err="1"/>
              <a:t>calotei</a:t>
            </a:r>
            <a:r>
              <a:rPr lang="en-US" sz="1800" dirty="0"/>
              <a:t>;</a:t>
            </a:r>
          </a:p>
          <a:p>
            <a:pPr lvl="0">
              <a:spcBef>
                <a:spcPts val="1000"/>
              </a:spcBef>
            </a:pPr>
            <a:r>
              <a:rPr lang="it-IT" sz="1800" dirty="0"/>
              <a:t>Sincronizare retragere grebla de fixare a calotei cu translatie masina;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it-IT" sz="1800" dirty="0"/>
              <a:t>Comenzi de interblocare cu benzile transportoare slam de deseu;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it-IT" sz="1800" dirty="0"/>
              <a:t>Comenzi de interblocare cu malaxoare si omogenizatoare;</a:t>
            </a:r>
            <a:endParaRPr lang="en-US" sz="1800" dirty="0"/>
          </a:p>
          <a:p>
            <a:pPr lvl="0">
              <a:spcBef>
                <a:spcPts val="1000"/>
              </a:spcBef>
            </a:pPr>
            <a:r>
              <a:rPr lang="en-US" sz="1800" dirty="0" err="1"/>
              <a:t>Protectie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semnalizare</a:t>
            </a:r>
            <a:r>
              <a:rPr lang="en-US" sz="1800" dirty="0"/>
              <a:t> </a:t>
            </a:r>
            <a:r>
              <a:rPr lang="en-US" sz="1800" dirty="0" err="1"/>
              <a:t>alarme</a:t>
            </a:r>
            <a:r>
              <a:rPr lang="en-US" sz="1800" dirty="0"/>
              <a:t>;</a:t>
            </a:r>
          </a:p>
          <a:p>
            <a:endParaRPr lang="en-US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  <p:pic>
        <p:nvPicPr>
          <p:cNvPr id="6" name="Picture 2" descr="C:\Users\Florian\Desktop\Prezentare IPA\PICS\logoMa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905000"/>
            <a:ext cx="2324100" cy="361950"/>
          </a:xfrm>
          <a:prstGeom prst="rect">
            <a:avLst/>
          </a:prstGeom>
          <a:noFill/>
        </p:spPr>
      </p:pic>
      <p:pic>
        <p:nvPicPr>
          <p:cNvPr id="7" name="Picture 6" descr="Prefab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438400"/>
            <a:ext cx="914400" cy="919042"/>
          </a:xfrm>
          <a:prstGeom prst="rect">
            <a:avLst/>
          </a:prstGeom>
          <a:noFill/>
        </p:spPr>
      </p:pic>
      <p:pic>
        <p:nvPicPr>
          <p:cNvPr id="8" name="Picture 2" descr="Image result for celco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6019800"/>
            <a:ext cx="1834010" cy="8382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1600200" y="3276600"/>
            <a:ext cx="5867400" cy="3276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Macon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Deva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, Prefab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Calarasi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Celco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Cta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Berlin Sans FB" pitchFamily="34" charset="0"/>
              </a:rPr>
              <a:t>reinginerizate</a:t>
            </a:r>
            <a:r>
              <a:rPr lang="en-GB" sz="2800" dirty="0" smtClean="0">
                <a:solidFill>
                  <a:schemeClr val="tx1"/>
                </a:solidFill>
                <a:latin typeface="Berlin Sans FB" pitchFamily="34" charset="0"/>
              </a:rPr>
              <a:t> de </a:t>
            </a:r>
          </a:p>
          <a:p>
            <a:pPr algn="ctr"/>
            <a:r>
              <a:rPr lang="en-GB" sz="2800" smtClean="0">
                <a:solidFill>
                  <a:schemeClr val="tx1"/>
                </a:solidFill>
                <a:latin typeface="Berlin Sans FB" pitchFamily="34" charset="0"/>
              </a:rPr>
              <a:t>IPA</a:t>
            </a:r>
            <a:endParaRPr lang="en-US" sz="2800" dirty="0">
              <a:solidFill>
                <a:schemeClr val="tx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70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8991600" cy="914400"/>
          </a:xfrm>
        </p:spPr>
        <p:txBody>
          <a:bodyPr>
            <a:normAutofit/>
          </a:bodyPr>
          <a:lstStyle/>
          <a:p>
            <a:r>
              <a:rPr lang="it-IT" sz="2000" b="1" dirty="0"/>
              <a:t>Modernizare instalatie automatizata de prelucrare a </a:t>
            </a:r>
            <a:r>
              <a:rPr lang="it-IT" sz="2000" b="1" dirty="0" smtClean="0"/>
              <a:t>instalatiei de taiat BCA </a:t>
            </a:r>
            <a:endParaRPr lang="en-US" sz="2000" dirty="0"/>
          </a:p>
        </p:txBody>
      </p:sp>
      <p:pic>
        <p:nvPicPr>
          <p:cNvPr id="2050" name="Picture 2" descr="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4" y="1295400"/>
            <a:ext cx="4495349" cy="261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slog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9" y="3905641"/>
            <a:ext cx="4724400" cy="256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c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582989"/>
            <a:ext cx="26828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447800"/>
            <a:ext cx="26003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paHeaderLogo_v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9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8763000" cy="91440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Sistem</a:t>
            </a:r>
            <a:r>
              <a:rPr lang="en-GB" sz="2000" b="1" dirty="0"/>
              <a:t> </a:t>
            </a:r>
            <a:r>
              <a:rPr lang="en-GB" sz="2000" b="1" dirty="0" err="1"/>
              <a:t>conducere</a:t>
            </a:r>
            <a:r>
              <a:rPr lang="en-GB" sz="2000" b="1" dirty="0"/>
              <a:t> </a:t>
            </a:r>
            <a:r>
              <a:rPr lang="en-GB" sz="2000" b="1" dirty="0" err="1"/>
              <a:t>linie</a:t>
            </a:r>
            <a:r>
              <a:rPr lang="en-GB" sz="2000" b="1" dirty="0"/>
              <a:t> </a:t>
            </a:r>
            <a:r>
              <a:rPr lang="en-GB" sz="2000" b="1" dirty="0" err="1"/>
              <a:t>neutralizare</a:t>
            </a:r>
            <a:r>
              <a:rPr lang="en-GB" sz="2000" b="1" dirty="0"/>
              <a:t>, </a:t>
            </a:r>
            <a:r>
              <a:rPr lang="en-GB" sz="2000" b="1" dirty="0" err="1"/>
              <a:t>apa</a:t>
            </a:r>
            <a:r>
              <a:rPr lang="en-GB" sz="2000" b="1" dirty="0"/>
              <a:t> </a:t>
            </a:r>
            <a:r>
              <a:rPr lang="en-GB" sz="2000" b="1" dirty="0" err="1"/>
              <a:t>demineralizata</a:t>
            </a:r>
            <a:r>
              <a:rPr lang="en-GB" sz="2000" b="1" dirty="0"/>
              <a:t> - </a:t>
            </a:r>
            <a:r>
              <a:rPr lang="en-GB" sz="2000" b="1" dirty="0" err="1"/>
              <a:t>termocentrale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52600"/>
            <a:ext cx="8763000" cy="5181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err="1"/>
              <a:t>Sistemul</a:t>
            </a:r>
            <a:r>
              <a:rPr lang="en-GB" sz="1800" dirty="0"/>
              <a:t> </a:t>
            </a:r>
            <a:r>
              <a:rPr lang="en-GB" sz="1800" dirty="0" err="1"/>
              <a:t>este</a:t>
            </a:r>
            <a:r>
              <a:rPr lang="en-GB" sz="1800" dirty="0"/>
              <a:t> </a:t>
            </a:r>
            <a:r>
              <a:rPr lang="en-GB" sz="1800" dirty="0" err="1"/>
              <a:t>unul</a:t>
            </a:r>
            <a:r>
              <a:rPr lang="en-GB" sz="1800" dirty="0"/>
              <a:t> </a:t>
            </a:r>
            <a:r>
              <a:rPr lang="en-GB" sz="1800" dirty="0" err="1"/>
              <a:t>deschis</a:t>
            </a:r>
            <a:r>
              <a:rPr lang="en-GB" sz="1800" dirty="0"/>
              <a:t>, </a:t>
            </a:r>
            <a:r>
              <a:rPr lang="en-GB" sz="1800" dirty="0" err="1"/>
              <a:t>ierarhizat</a:t>
            </a:r>
            <a:r>
              <a:rPr lang="en-GB" sz="1800" dirty="0"/>
              <a:t>, de tip SCADA, </a:t>
            </a:r>
            <a:r>
              <a:rPr lang="en-GB" sz="1800" dirty="0" err="1"/>
              <a:t>ce</a:t>
            </a:r>
            <a:r>
              <a:rPr lang="en-GB" sz="1800" dirty="0"/>
              <a:t> </a:t>
            </a:r>
            <a:r>
              <a:rPr lang="en-GB" sz="1800" dirty="0" err="1"/>
              <a:t>permite</a:t>
            </a:r>
            <a:r>
              <a:rPr lang="en-GB" sz="1800" dirty="0"/>
              <a:t> </a:t>
            </a:r>
            <a:r>
              <a:rPr lang="en-GB" sz="1800" dirty="0" err="1"/>
              <a:t>dezvoltarea</a:t>
            </a:r>
            <a:r>
              <a:rPr lang="en-GB" sz="1800" dirty="0"/>
              <a:t> </a:t>
            </a:r>
            <a:r>
              <a:rPr lang="en-GB" sz="1800" dirty="0" err="1"/>
              <a:t>ulterioară</a:t>
            </a:r>
            <a:r>
              <a:rPr lang="en-GB" sz="1800" dirty="0"/>
              <a:t> hardware </a:t>
            </a:r>
            <a:r>
              <a:rPr lang="en-GB" sz="1800" dirty="0" err="1"/>
              <a:t>şi</a:t>
            </a:r>
            <a:r>
              <a:rPr lang="en-GB" sz="1800" dirty="0"/>
              <a:t> software, in </a:t>
            </a:r>
            <a:r>
              <a:rPr lang="en-GB" sz="1800" dirty="0" err="1"/>
              <a:t>etape</a:t>
            </a:r>
            <a:r>
              <a:rPr lang="en-GB" sz="1800" dirty="0"/>
              <a:t>, cu </a:t>
            </a:r>
            <a:r>
              <a:rPr lang="en-GB" sz="1800" dirty="0" err="1"/>
              <a:t>adaugarea</a:t>
            </a:r>
            <a:r>
              <a:rPr lang="en-GB" sz="1800" dirty="0"/>
              <a:t> a </a:t>
            </a:r>
            <a:r>
              <a:rPr lang="en-GB" sz="1800" dirty="0" err="1"/>
              <a:t>noi</a:t>
            </a:r>
            <a:r>
              <a:rPr lang="en-GB" sz="1800" dirty="0"/>
              <a:t> </a:t>
            </a:r>
            <a:r>
              <a:rPr lang="en-GB" sz="1800" dirty="0" err="1"/>
              <a:t>functii</a:t>
            </a:r>
            <a:r>
              <a:rPr lang="en-GB" sz="1800" dirty="0"/>
              <a:t> </a:t>
            </a:r>
            <a:r>
              <a:rPr lang="en-GB" sz="1800" dirty="0" err="1"/>
              <a:t>si</a:t>
            </a:r>
            <a:r>
              <a:rPr lang="en-GB" sz="1800" dirty="0"/>
              <a:t> module, </a:t>
            </a:r>
            <a:r>
              <a:rPr lang="en-GB" sz="1800" dirty="0" err="1"/>
              <a:t>atât</a:t>
            </a:r>
            <a:r>
              <a:rPr lang="en-GB" sz="1800" dirty="0"/>
              <a:t> la </a:t>
            </a:r>
            <a:r>
              <a:rPr lang="en-GB" sz="1800" dirty="0" err="1"/>
              <a:t>nivelul</a:t>
            </a:r>
            <a:r>
              <a:rPr lang="en-GB" sz="1800" dirty="0"/>
              <a:t> </a:t>
            </a:r>
            <a:r>
              <a:rPr lang="en-GB" sz="1800" dirty="0" err="1"/>
              <a:t>staţiilor</a:t>
            </a:r>
            <a:r>
              <a:rPr lang="en-GB" sz="1800" dirty="0"/>
              <a:t> de </a:t>
            </a:r>
            <a:r>
              <a:rPr lang="en-GB" sz="1800" dirty="0" err="1"/>
              <a:t>proces</a:t>
            </a:r>
            <a:r>
              <a:rPr lang="en-GB" sz="1800" dirty="0"/>
              <a:t> </a:t>
            </a:r>
            <a:r>
              <a:rPr lang="en-GB" sz="1800" dirty="0" err="1"/>
              <a:t>şi</a:t>
            </a:r>
            <a:r>
              <a:rPr lang="en-GB" sz="1800" dirty="0"/>
              <a:t> </a:t>
            </a:r>
            <a:r>
              <a:rPr lang="en-GB" sz="1800" dirty="0" err="1"/>
              <a:t>operare</a:t>
            </a:r>
            <a:r>
              <a:rPr lang="en-GB" sz="1800" dirty="0"/>
              <a:t> </a:t>
            </a:r>
            <a:r>
              <a:rPr lang="en-GB" sz="1800" dirty="0" err="1"/>
              <a:t>cât</a:t>
            </a:r>
            <a:r>
              <a:rPr lang="en-GB" sz="1800" dirty="0"/>
              <a:t> </a:t>
            </a:r>
            <a:r>
              <a:rPr lang="en-GB" sz="1800" dirty="0" err="1"/>
              <a:t>şi</a:t>
            </a:r>
            <a:r>
              <a:rPr lang="en-GB" sz="1800" dirty="0"/>
              <a:t> la </a:t>
            </a:r>
            <a:r>
              <a:rPr lang="en-GB" sz="1800" dirty="0" err="1"/>
              <a:t>nivelul</a:t>
            </a:r>
            <a:r>
              <a:rPr lang="en-GB" sz="1800" dirty="0"/>
              <a:t> </a:t>
            </a:r>
            <a:r>
              <a:rPr lang="en-GB" sz="1800" dirty="0" err="1"/>
              <a:t>sistemului</a:t>
            </a:r>
            <a:r>
              <a:rPr lang="en-GB" sz="1800" dirty="0"/>
              <a:t> de </a:t>
            </a:r>
            <a:r>
              <a:rPr lang="en-GB" sz="1800" dirty="0" err="1"/>
              <a:t>comunicaţie</a:t>
            </a:r>
            <a:r>
              <a:rPr lang="en-GB" sz="1800" dirty="0"/>
              <a:t>.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err="1"/>
              <a:t>Sistemul</a:t>
            </a:r>
            <a:r>
              <a:rPr lang="en-GB" sz="1800" dirty="0"/>
              <a:t> de </a:t>
            </a:r>
            <a:r>
              <a:rPr lang="en-GB" sz="1800" dirty="0" err="1"/>
              <a:t>conducere</a:t>
            </a:r>
            <a:r>
              <a:rPr lang="en-GB" sz="1800" dirty="0"/>
              <a:t> </a:t>
            </a:r>
            <a:r>
              <a:rPr lang="en-GB" sz="1800" dirty="0" err="1"/>
              <a:t>este</a:t>
            </a:r>
            <a:r>
              <a:rPr lang="en-GB" sz="1800" dirty="0"/>
              <a:t> </a:t>
            </a:r>
            <a:r>
              <a:rPr lang="en-GB" sz="1800" dirty="0" err="1"/>
              <a:t>prevăzut</a:t>
            </a:r>
            <a:r>
              <a:rPr lang="en-GB" sz="1800" dirty="0"/>
              <a:t> cu </a:t>
            </a:r>
            <a:r>
              <a:rPr lang="en-GB" sz="1800" dirty="0" err="1"/>
              <a:t>posibilitatea</a:t>
            </a:r>
            <a:r>
              <a:rPr lang="en-GB" sz="1800" dirty="0"/>
              <a:t> de </a:t>
            </a:r>
            <a:r>
              <a:rPr lang="en-GB" sz="1800" dirty="0" err="1"/>
              <a:t>conectare</a:t>
            </a:r>
            <a:r>
              <a:rPr lang="en-GB" sz="1800" dirty="0"/>
              <a:t> la un </a:t>
            </a:r>
            <a:r>
              <a:rPr lang="en-GB" sz="1800" dirty="0" err="1"/>
              <a:t>nivel</a:t>
            </a:r>
            <a:r>
              <a:rPr lang="en-GB" sz="1800" dirty="0"/>
              <a:t> </a:t>
            </a:r>
            <a:r>
              <a:rPr lang="en-GB" sz="1800" dirty="0" err="1"/>
              <a:t>ierarhic</a:t>
            </a:r>
            <a:r>
              <a:rPr lang="en-GB" sz="1800" dirty="0"/>
              <a:t> superior de </a:t>
            </a:r>
            <a:r>
              <a:rPr lang="en-GB" sz="1800" dirty="0" err="1"/>
              <a:t>supraveghere</a:t>
            </a:r>
            <a:r>
              <a:rPr lang="en-GB" sz="1800" dirty="0"/>
              <a:t> al </a:t>
            </a:r>
            <a:r>
              <a:rPr lang="en-GB" sz="1800" dirty="0" err="1"/>
              <a:t>centralei</a:t>
            </a:r>
            <a:r>
              <a:rPr lang="en-GB" sz="1800" dirty="0"/>
              <a:t> </a:t>
            </a:r>
            <a:r>
              <a:rPr lang="en-GB" sz="1800" dirty="0" err="1"/>
              <a:t>şi</a:t>
            </a:r>
            <a:r>
              <a:rPr lang="en-GB" sz="1800" dirty="0"/>
              <a:t> la </a:t>
            </a:r>
            <a:r>
              <a:rPr lang="en-GB" sz="1800" dirty="0" err="1"/>
              <a:t>sisteme</a:t>
            </a:r>
            <a:r>
              <a:rPr lang="en-GB" sz="1800" dirty="0"/>
              <a:t> de tip SCADA de </a:t>
            </a:r>
            <a:r>
              <a:rPr lang="en-GB" sz="1800" dirty="0" err="1"/>
              <a:t>monitorizare</a:t>
            </a:r>
            <a:r>
              <a:rPr lang="en-GB" sz="1800" dirty="0"/>
              <a:t> la </a:t>
            </a:r>
            <a:r>
              <a:rPr lang="en-GB" sz="1800" dirty="0" err="1"/>
              <a:t>nivelul</a:t>
            </a:r>
            <a:r>
              <a:rPr lang="en-GB" sz="1800" dirty="0"/>
              <a:t> </a:t>
            </a:r>
            <a:r>
              <a:rPr lang="en-GB" sz="1800" dirty="0" err="1"/>
              <a:t>dispecerului</a:t>
            </a:r>
            <a:r>
              <a:rPr lang="en-GB" sz="1800" dirty="0"/>
              <a:t> central (ODBC – Data Exchange </a:t>
            </a:r>
            <a:r>
              <a:rPr lang="en-GB" sz="1800" dirty="0" err="1"/>
              <a:t>Raports</a:t>
            </a:r>
            <a:r>
              <a:rPr lang="en-GB" sz="1800" dirty="0"/>
              <a:t>).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/>
              <a:t>Sistemul permite realizarea tuturor funcţiilor de bază ale instalaţiei de automatizare:</a:t>
            </a:r>
            <a:endParaRPr lang="en-US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achiziţie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procesare</a:t>
            </a:r>
            <a:r>
              <a:rPr lang="en-US" sz="1800" dirty="0"/>
              <a:t> date;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supraveghere</a:t>
            </a:r>
            <a:r>
              <a:rPr lang="en-US" sz="1800" dirty="0"/>
              <a:t>; </a:t>
            </a:r>
            <a:r>
              <a:rPr lang="en-US" sz="1800" dirty="0" err="1"/>
              <a:t>reglare</a:t>
            </a:r>
            <a:r>
              <a:rPr lang="en-US" sz="1800" dirty="0"/>
              <a:t> </a:t>
            </a:r>
            <a:r>
              <a:rPr lang="en-US" sz="1800" dirty="0" err="1"/>
              <a:t>automată</a:t>
            </a:r>
            <a:r>
              <a:rPr lang="en-US" sz="1800" dirty="0"/>
              <a:t> a </a:t>
            </a:r>
            <a:r>
              <a:rPr lang="en-US" sz="1800" dirty="0" err="1"/>
              <a:t>parametrilor</a:t>
            </a:r>
            <a:r>
              <a:rPr lang="en-US" sz="1800" dirty="0"/>
              <a:t> de </a:t>
            </a:r>
            <a:r>
              <a:rPr lang="en-US" sz="1800" dirty="0" err="1"/>
              <a:t>funcţionare</a:t>
            </a:r>
            <a:r>
              <a:rPr lang="en-US" sz="1800" dirty="0"/>
              <a:t>; </a:t>
            </a:r>
            <a:r>
              <a:rPr lang="en-US" sz="1800" dirty="0" err="1"/>
              <a:t>comandă</a:t>
            </a:r>
            <a:r>
              <a:rPr lang="en-US" sz="1800" dirty="0"/>
              <a:t> </a:t>
            </a:r>
            <a:r>
              <a:rPr lang="en-US" sz="1800" dirty="0" err="1"/>
              <a:t>şi</a:t>
            </a:r>
            <a:r>
              <a:rPr lang="en-US" sz="1800" dirty="0"/>
              <a:t> </a:t>
            </a:r>
            <a:r>
              <a:rPr lang="en-US" sz="1800" dirty="0" err="1"/>
              <a:t>interblocări</a:t>
            </a:r>
            <a:r>
              <a:rPr lang="en-US" sz="1800" dirty="0"/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conducere</a:t>
            </a:r>
            <a:r>
              <a:rPr lang="en-US" sz="1800" dirty="0"/>
              <a:t> </a:t>
            </a:r>
            <a:r>
              <a:rPr lang="en-US" sz="1800" dirty="0" err="1"/>
              <a:t>automată</a:t>
            </a:r>
            <a:r>
              <a:rPr lang="en-US" sz="1800" dirty="0"/>
              <a:t> </a:t>
            </a:r>
            <a:r>
              <a:rPr lang="en-US" sz="1800" dirty="0" err="1"/>
              <a:t>secvenţială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dirty="0"/>
              <a:t>conducere in regim automat / manual / avarie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dirty="0"/>
              <a:t>comutare a comenzilor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dirty="0"/>
              <a:t>autodiagnoza pentru automatul programabil / traductoare si elemente de executie</a:t>
            </a:r>
            <a:endParaRPr lang="en-US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interfaţa</a:t>
            </a:r>
            <a:r>
              <a:rPr lang="en-US" sz="1800" dirty="0"/>
              <a:t> </a:t>
            </a:r>
            <a:r>
              <a:rPr lang="en-US" sz="1800" dirty="0" err="1"/>
              <a:t>om</a:t>
            </a:r>
            <a:r>
              <a:rPr lang="en-US" sz="1800" dirty="0"/>
              <a:t> – </a:t>
            </a:r>
            <a:r>
              <a:rPr lang="en-US" sz="1800" dirty="0" err="1"/>
              <a:t>proces</a:t>
            </a:r>
            <a:r>
              <a:rPr lang="en-US" sz="1800" dirty="0"/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it-IT" sz="1800" dirty="0"/>
              <a:t>stocare date pentru arhivare şi determinarea evoluţiei în timp;</a:t>
            </a:r>
            <a:endParaRPr lang="en-US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comunicaţia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sistem</a:t>
            </a:r>
            <a:r>
              <a:rPr lang="en-US" sz="1800" dirty="0"/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engineering.</a:t>
            </a:r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 err="1"/>
              <a:t>Sistem</a:t>
            </a:r>
            <a:r>
              <a:rPr lang="en-GB" sz="2000" b="1" dirty="0"/>
              <a:t> </a:t>
            </a:r>
            <a:r>
              <a:rPr lang="en-GB" sz="2000" b="1" dirty="0" err="1"/>
              <a:t>conducere</a:t>
            </a:r>
            <a:r>
              <a:rPr lang="en-GB" sz="2000" b="1" dirty="0"/>
              <a:t> </a:t>
            </a:r>
            <a:r>
              <a:rPr lang="en-GB" sz="2000" b="1" dirty="0" err="1"/>
              <a:t>linie</a:t>
            </a:r>
            <a:r>
              <a:rPr lang="en-GB" sz="2000" b="1" dirty="0"/>
              <a:t> </a:t>
            </a:r>
            <a:r>
              <a:rPr lang="en-GB" sz="2000" b="1" dirty="0" err="1"/>
              <a:t>neutralizare</a:t>
            </a:r>
            <a:r>
              <a:rPr lang="en-GB" sz="2000" b="1" dirty="0"/>
              <a:t>, </a:t>
            </a:r>
            <a:r>
              <a:rPr lang="en-GB" sz="2000" b="1" dirty="0" err="1"/>
              <a:t>apa</a:t>
            </a:r>
            <a:r>
              <a:rPr lang="en-GB" sz="2000" b="1" dirty="0"/>
              <a:t> </a:t>
            </a:r>
            <a:r>
              <a:rPr lang="en-GB" sz="2000" b="1" dirty="0" err="1"/>
              <a:t>demineralizata</a:t>
            </a:r>
            <a:r>
              <a:rPr lang="en-GB" sz="2000" b="1" dirty="0"/>
              <a:t> - </a:t>
            </a:r>
            <a:r>
              <a:rPr lang="en-GB" sz="2000" b="1" dirty="0" err="1"/>
              <a:t>termocentrale</a:t>
            </a:r>
            <a:endParaRPr lang="en-US" sz="2000" dirty="0"/>
          </a:p>
        </p:txBody>
      </p:sp>
      <p:pic>
        <p:nvPicPr>
          <p:cNvPr id="83970" name="Picture 2" descr="Filtre_R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73883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258460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264710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581400"/>
            <a:ext cx="260706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581400"/>
            <a:ext cx="267345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228600" y="5903892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Controlul (comanda) se asigura pentru bucle reglare, vane de închidere cu acţionare electrică/electropneumatică, vane de reglare cu acţionare electrică, motoare / convertizor.</a:t>
            </a:r>
            <a:endParaRPr lang="it-IT" sz="1600" dirty="0">
              <a:solidFill>
                <a:srgbClr val="000000"/>
              </a:solidFill>
              <a:ea typeface="ＭＳ Ｐゴシック" charset="-128"/>
              <a:cs typeface="Arial" pitchFamily="34" charset="0"/>
            </a:endParaRPr>
          </a:p>
        </p:txBody>
      </p:sp>
      <p:pic>
        <p:nvPicPr>
          <p:cNvPr id="11" name="Picture 10" descr="ipaHeaderLogo_v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7086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o-RO" sz="2700" dirty="0"/>
              <a:t>Monitorizare parametri tehnici depozit de cereale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743200"/>
            <a:ext cx="87630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Pachetul</a:t>
            </a:r>
            <a:r>
              <a:rPr lang="en-US" sz="1800" dirty="0"/>
              <a:t> de </a:t>
            </a:r>
            <a:r>
              <a:rPr lang="en-US" sz="1800" dirty="0" err="1"/>
              <a:t>programe</a:t>
            </a:r>
            <a:r>
              <a:rPr lang="en-US" sz="1800" dirty="0"/>
              <a:t> </a:t>
            </a:r>
            <a:r>
              <a:rPr lang="en-US" sz="1800" dirty="0" err="1"/>
              <a:t>realizat</a:t>
            </a:r>
            <a:r>
              <a:rPr lang="en-US" sz="1800" dirty="0"/>
              <a:t> </a:t>
            </a:r>
            <a:r>
              <a:rPr lang="en-US" sz="1800" dirty="0" err="1"/>
              <a:t>asigura</a:t>
            </a:r>
            <a:r>
              <a:rPr lang="en-US" sz="1800" dirty="0"/>
              <a:t>:</a:t>
            </a:r>
          </a:p>
          <a:p>
            <a:pPr lvl="0"/>
            <a:r>
              <a:rPr lang="en-US" sz="1800" dirty="0" err="1"/>
              <a:t>urmarirea</a:t>
            </a:r>
            <a:r>
              <a:rPr lang="en-US" sz="1800" dirty="0"/>
              <a:t> </a:t>
            </a:r>
            <a:r>
              <a:rPr lang="en-US" sz="1800" dirty="0" err="1"/>
              <a:t>parametrilor</a:t>
            </a:r>
            <a:r>
              <a:rPr lang="en-US" sz="1800" dirty="0"/>
              <a:t> </a:t>
            </a:r>
            <a:r>
              <a:rPr lang="en-US" sz="1800" dirty="0" err="1"/>
              <a:t>tehnici</a:t>
            </a:r>
            <a:r>
              <a:rPr lang="en-US" sz="1800" dirty="0"/>
              <a:t> </a:t>
            </a:r>
            <a:r>
              <a:rPr lang="en-US" sz="1800" dirty="0" err="1"/>
              <a:t>intr</a:t>
            </a:r>
            <a:r>
              <a:rPr lang="en-US" sz="1800" dirty="0"/>
              <a:t>-un </a:t>
            </a:r>
            <a:r>
              <a:rPr lang="en-US" sz="1800" dirty="0" err="1"/>
              <a:t>depozit</a:t>
            </a:r>
            <a:r>
              <a:rPr lang="en-US" sz="1800" dirty="0"/>
              <a:t> de </a:t>
            </a:r>
            <a:r>
              <a:rPr lang="en-US" sz="1800" dirty="0" err="1"/>
              <a:t>cereale</a:t>
            </a:r>
            <a:endParaRPr lang="en-US" sz="1800" dirty="0"/>
          </a:p>
          <a:p>
            <a:pPr lvl="0"/>
            <a:r>
              <a:rPr lang="en-US" sz="1800" dirty="0" err="1"/>
              <a:t>avertizare</a:t>
            </a:r>
            <a:r>
              <a:rPr lang="en-US" sz="1800" dirty="0"/>
              <a:t> </a:t>
            </a:r>
            <a:r>
              <a:rPr lang="en-US" sz="1800" dirty="0" err="1"/>
              <a:t>vizuala</a:t>
            </a:r>
            <a:r>
              <a:rPr lang="en-US" sz="1800" dirty="0"/>
              <a:t> in </a:t>
            </a:r>
            <a:r>
              <a:rPr lang="en-US" sz="1800" dirty="0" err="1"/>
              <a:t>cazul</a:t>
            </a:r>
            <a:r>
              <a:rPr lang="en-US" sz="1800" dirty="0"/>
              <a:t> </a:t>
            </a:r>
            <a:r>
              <a:rPr lang="en-US" sz="1800" dirty="0" err="1"/>
              <a:t>aparitiei</a:t>
            </a:r>
            <a:r>
              <a:rPr lang="en-US" sz="1800" dirty="0"/>
              <a:t> </a:t>
            </a:r>
            <a:r>
              <a:rPr lang="en-US" sz="1800" dirty="0" err="1"/>
              <a:t>unei</a:t>
            </a:r>
            <a:r>
              <a:rPr lang="en-US" sz="1800" dirty="0"/>
              <a:t> </a:t>
            </a:r>
            <a:r>
              <a:rPr lang="en-US" sz="1800" dirty="0" err="1"/>
              <a:t>erori</a:t>
            </a:r>
            <a:r>
              <a:rPr lang="en-US" sz="1800" dirty="0"/>
              <a:t> la </a:t>
            </a:r>
            <a:r>
              <a:rPr lang="en-US" sz="1800" dirty="0" err="1"/>
              <a:t>unul</a:t>
            </a:r>
            <a:r>
              <a:rPr lang="en-US" sz="1800" dirty="0"/>
              <a:t> din </a:t>
            </a:r>
            <a:r>
              <a:rPr lang="en-US" sz="1800" dirty="0" err="1"/>
              <a:t>elementele</a:t>
            </a:r>
            <a:r>
              <a:rPr lang="en-US" sz="1800" dirty="0"/>
              <a:t> de </a:t>
            </a:r>
            <a:r>
              <a:rPr lang="en-US" sz="1800" dirty="0" err="1"/>
              <a:t>executie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a </a:t>
            </a:r>
            <a:r>
              <a:rPr lang="en-US" sz="1800" dirty="0" err="1"/>
              <a:t>lipsei</a:t>
            </a:r>
            <a:r>
              <a:rPr lang="en-US" sz="1800" dirty="0"/>
              <a:t> </a:t>
            </a:r>
            <a:r>
              <a:rPr lang="en-US" sz="1800" dirty="0" err="1"/>
              <a:t>comunicatiei</a:t>
            </a:r>
            <a:r>
              <a:rPr lang="en-US" sz="1800" dirty="0"/>
              <a:t> </a:t>
            </a:r>
            <a:r>
              <a:rPr lang="en-US" sz="1800" dirty="0" err="1"/>
              <a:t>intre</a:t>
            </a:r>
            <a:r>
              <a:rPr lang="en-US" sz="1800" dirty="0"/>
              <a:t> </a:t>
            </a:r>
            <a:r>
              <a:rPr lang="en-US" sz="1800" dirty="0" err="1"/>
              <a:t>automatul</a:t>
            </a:r>
            <a:r>
              <a:rPr lang="en-US" sz="1800" dirty="0"/>
              <a:t> </a:t>
            </a:r>
            <a:r>
              <a:rPr lang="en-US" sz="1800" dirty="0" err="1"/>
              <a:t>programabil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PLC.</a:t>
            </a:r>
          </a:p>
          <a:p>
            <a:pPr lvl="0"/>
            <a:r>
              <a:rPr lang="en-US" sz="1800" dirty="0" err="1"/>
              <a:t>actionarea</a:t>
            </a:r>
            <a:r>
              <a:rPr lang="en-US" sz="1800" dirty="0"/>
              <a:t> </a:t>
            </a:r>
            <a:r>
              <a:rPr lang="en-US" sz="1800" dirty="0" err="1"/>
              <a:t>elementelor</a:t>
            </a:r>
            <a:r>
              <a:rPr lang="en-US" sz="1800" dirty="0"/>
              <a:t> de </a:t>
            </a:r>
            <a:r>
              <a:rPr lang="en-US" sz="1800" dirty="0" err="1"/>
              <a:t>executie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intermediul</a:t>
            </a:r>
            <a:r>
              <a:rPr lang="en-US" sz="1800" dirty="0"/>
              <a:t> </a:t>
            </a:r>
            <a:r>
              <a:rPr lang="en-US" sz="1800" dirty="0" err="1"/>
              <a:t>calculatorului</a:t>
            </a:r>
            <a:r>
              <a:rPr lang="en-US" sz="1800" dirty="0"/>
              <a:t>.</a:t>
            </a:r>
          </a:p>
          <a:p>
            <a:pPr marL="0" lvl="0" indent="0">
              <a:buNone/>
            </a:pP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realizarea</a:t>
            </a:r>
            <a:r>
              <a:rPr lang="en-US" sz="1800" dirty="0"/>
              <a:t> </a:t>
            </a:r>
            <a:r>
              <a:rPr lang="en-US" sz="1800" dirty="0" err="1"/>
              <a:t>acestor</a:t>
            </a:r>
            <a:r>
              <a:rPr lang="en-US" sz="1800" dirty="0"/>
              <a:t> </a:t>
            </a:r>
            <a:r>
              <a:rPr lang="en-US" sz="1800" dirty="0" err="1"/>
              <a:t>cerinte</a:t>
            </a:r>
            <a:r>
              <a:rPr lang="en-US" sz="1800" dirty="0"/>
              <a:t> s-a </a:t>
            </a:r>
            <a:r>
              <a:rPr lang="en-US" sz="1800" dirty="0" err="1"/>
              <a:t>realizat</a:t>
            </a:r>
            <a:r>
              <a:rPr lang="en-US" sz="1800" dirty="0"/>
              <a:t> un </a:t>
            </a:r>
            <a:r>
              <a:rPr lang="en-US" sz="1800" dirty="0" err="1"/>
              <a:t>sistem</a:t>
            </a:r>
            <a:r>
              <a:rPr lang="en-US" sz="1800" dirty="0"/>
              <a:t> de tip SCADA </a:t>
            </a:r>
            <a:r>
              <a:rPr lang="en-US" sz="1800" dirty="0" err="1"/>
              <a:t>ce</a:t>
            </a:r>
            <a:r>
              <a:rPr lang="en-US" sz="1800" dirty="0"/>
              <a:t> include </a:t>
            </a:r>
            <a:r>
              <a:rPr lang="en-US" sz="1800" dirty="0" err="1"/>
              <a:t>automatul</a:t>
            </a:r>
            <a:r>
              <a:rPr lang="en-US" sz="1800" dirty="0"/>
              <a:t> </a:t>
            </a:r>
            <a:r>
              <a:rPr lang="en-US" sz="1800" dirty="0" err="1"/>
              <a:t>programabil</a:t>
            </a:r>
            <a:r>
              <a:rPr lang="en-US" sz="1800" dirty="0"/>
              <a:t> </a:t>
            </a:r>
            <a:r>
              <a:rPr lang="en-US" sz="1800" dirty="0" err="1"/>
              <a:t>Modicon</a:t>
            </a:r>
            <a:r>
              <a:rPr lang="en-US" sz="1800" dirty="0"/>
              <a:t> M340 </a:t>
            </a:r>
            <a:r>
              <a:rPr lang="en-US" sz="1800" dirty="0" err="1"/>
              <a:t>si</a:t>
            </a:r>
            <a:r>
              <a:rPr lang="en-US" sz="1800" dirty="0"/>
              <a:t> un calculator </a:t>
            </a:r>
            <a:r>
              <a:rPr lang="en-US" sz="1800" dirty="0" err="1"/>
              <a:t>pe</a:t>
            </a:r>
            <a:r>
              <a:rPr lang="en-US" sz="1800" dirty="0"/>
              <a:t> care s-a </a:t>
            </a:r>
            <a:r>
              <a:rPr lang="en-US" sz="1800" dirty="0" err="1"/>
              <a:t>realizat</a:t>
            </a:r>
            <a:r>
              <a:rPr lang="en-US" sz="1800" dirty="0"/>
              <a:t> o schema </a:t>
            </a:r>
            <a:r>
              <a:rPr lang="en-US" sz="1800" dirty="0" err="1"/>
              <a:t>sinoptica</a:t>
            </a:r>
            <a:r>
              <a:rPr lang="en-US" sz="1800" dirty="0"/>
              <a:t> in </a:t>
            </a:r>
            <a:r>
              <a:rPr lang="en-US" sz="1800" dirty="0" err="1"/>
              <a:t>conformitate</a:t>
            </a:r>
            <a:r>
              <a:rPr lang="en-US" sz="1800" dirty="0"/>
              <a:t> cu </a:t>
            </a:r>
            <a:r>
              <a:rPr lang="en-US" sz="1800" dirty="0" err="1"/>
              <a:t>planurile</a:t>
            </a:r>
            <a:r>
              <a:rPr lang="en-US" sz="1800" dirty="0"/>
              <a:t> de </a:t>
            </a:r>
            <a:r>
              <a:rPr lang="en-US" sz="1800" dirty="0" err="1"/>
              <a:t>realizare</a:t>
            </a:r>
            <a:r>
              <a:rPr lang="en-US" sz="1800" dirty="0"/>
              <a:t> ale </a:t>
            </a:r>
            <a:r>
              <a:rPr lang="en-US" sz="1800" dirty="0" err="1"/>
              <a:t>silozului</a:t>
            </a:r>
            <a:endParaRPr lang="en-US" sz="1800" dirty="0"/>
          </a:p>
        </p:txBody>
      </p:sp>
      <p:pic>
        <p:nvPicPr>
          <p:cNvPr id="5" name="Picture 4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8D7BB-C5F0-C74A-897E-AD5E99CA2DB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7086600" cy="914400"/>
          </a:xfrm>
        </p:spPr>
        <p:txBody>
          <a:bodyPr>
            <a:normAutofit/>
          </a:bodyPr>
          <a:lstStyle/>
          <a:p>
            <a:r>
              <a:rPr lang="ro-RO" sz="2400" dirty="0"/>
              <a:t>Monitorizare parametri tehnici depozit de cereale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78250" y="2393950"/>
            <a:ext cx="5365750" cy="301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81200"/>
            <a:ext cx="8534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Legatura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intre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calculator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si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PLC 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este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de tip Ethernet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folosind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protocolul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MODBUS. 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Programul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pentru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PLC a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fost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dezvoltat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in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limbaj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ladder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folosind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endParaRPr lang="en-US" dirty="0" smtClean="0">
              <a:solidFill>
                <a:srgbClr val="000000"/>
              </a:solidFill>
              <a:ea typeface="ＭＳ Ｐゴシック" charset="-128"/>
            </a:endParaRP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ea typeface="ＭＳ Ｐゴシック" charset="-128"/>
              </a:rPr>
              <a:t>mediul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de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dezvoltare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-128"/>
              </a:rPr>
              <a:t>UnityPro</a:t>
            </a:r>
            <a:endParaRPr lang="en-US" dirty="0" smtClean="0">
              <a:solidFill>
                <a:srgbClr val="000000"/>
              </a:solidFill>
              <a:ea typeface="ＭＳ Ｐゴシック" charset="-128"/>
            </a:endParaRPr>
          </a:p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(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Schneider Electric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). 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-128"/>
              </a:rPr>
              <a:t>Programul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pentru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PC a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fost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dezvoltat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folosind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software-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ul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-128"/>
              </a:rPr>
              <a:t>VijeoCitect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 (Schneider Electric).</a:t>
            </a:r>
          </a:p>
        </p:txBody>
      </p:sp>
      <p:pic>
        <p:nvPicPr>
          <p:cNvPr id="6" name="Picture 5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91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371600"/>
            <a:ext cx="8077200" cy="4876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decursul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timpului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IPA SA 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dezvoltat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solutii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platforme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deservind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plaja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domenii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e-Health,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mediu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e-Government, e-Learning,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afaceri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proiectate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dezvoltate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planurilor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cercetare-dezvoltare-inovare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planurilor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sectoriale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ale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ministere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programelor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finantate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fonduri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structurale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precum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directe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9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7086600" cy="9144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86000"/>
            <a:ext cx="8763000" cy="4572000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platformele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utilizand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tehnologii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arhitectura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tip three tier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formata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date,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aplicatie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prezentare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datelor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comunicatii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subsisteme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comunicatii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implementarea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servicii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web cu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comunicatie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criptata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datelor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utilizand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tehnologia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PKI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bazata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mecanismul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cheie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publica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cheie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privata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de date</a:t>
            </a:r>
          </a:p>
          <a:p>
            <a:pPr marL="82296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2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stellar" pitchFamily="18" charset="0"/>
              </a:rPr>
              <a:t>PORTOFOLIU</a:t>
            </a:r>
            <a:endParaRPr lang="en-US" dirty="0">
              <a:latin typeface="Castellar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2000" b="1" dirty="0" smtClean="0">
                <a:latin typeface="Castellar" pitchFamily="18" charset="0"/>
              </a:rPr>
              <a:t>APLICATII INDUSTRIALE PENTRU CONDUCEREA PROCESELOR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it-IT" sz="2000" b="1" dirty="0" smtClean="0">
                <a:latin typeface="Castellar" pitchFamily="18" charset="0"/>
              </a:rPr>
              <a:t>SISTEME SI APLICATII INFORMATICE</a:t>
            </a:r>
          </a:p>
          <a:p>
            <a:pPr marL="514350" indent="-514350">
              <a:buFont typeface="+mj-lt"/>
              <a:buAutoNum type="arabicPeriod"/>
            </a:pPr>
            <a:endParaRPr lang="it-IT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en-US" sz="2000" b="1" dirty="0" smtClean="0">
                <a:latin typeface="Castellar" pitchFamily="18" charset="0"/>
              </a:rPr>
              <a:t>SISTEME INTEGRATE DE SECURITATE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it-IT" sz="2000" b="1" dirty="0" smtClean="0">
                <a:latin typeface="Castellar" pitchFamily="18" charset="0"/>
              </a:rPr>
              <a:t>PROIECTE FINANTATE DIN FONDURI STRUCTURALE</a:t>
            </a:r>
          </a:p>
          <a:p>
            <a:pPr marL="514350" indent="-514350">
              <a:buFont typeface="+mj-lt"/>
              <a:buAutoNum type="arabicPeriod"/>
            </a:pPr>
            <a:endParaRPr lang="it-IT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it-IT" sz="2000" b="1" dirty="0" smtClean="0">
                <a:latin typeface="Castellar" pitchFamily="18" charset="0"/>
              </a:rPr>
              <a:t>PROIECTE NATIONALE DE CERCETARE DEZVOLTARE INOVARE</a:t>
            </a:r>
          </a:p>
          <a:p>
            <a:pPr marL="514350" indent="-514350">
              <a:buFont typeface="+mj-lt"/>
              <a:buAutoNum type="arabicPeriod"/>
            </a:pPr>
            <a:endParaRPr lang="it-IT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en-US" sz="2000" b="1" dirty="0" smtClean="0">
                <a:latin typeface="Castellar" pitchFamily="18" charset="0"/>
              </a:rPr>
              <a:t>PROIECTE INTERNATIONALE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 smtClean="0">
              <a:latin typeface="Castellar" pitchFamily="18" charset="0"/>
            </a:endParaRPr>
          </a:p>
          <a:p>
            <a:pPr marL="514350" indent="-514350">
              <a:buAutoNum type="arabicPeriod"/>
            </a:pPr>
            <a:r>
              <a:rPr lang="en-US" sz="2000" b="1" dirty="0" smtClean="0">
                <a:latin typeface="Castellar" pitchFamily="18" charset="0"/>
              </a:rPr>
              <a:t>FORMARE PROFESIONALA </a:t>
            </a:r>
            <a:endParaRPr lang="it-IT" sz="2000" b="1" dirty="0" smtClean="0">
              <a:latin typeface="Castellar" pitchFamily="18" charset="0"/>
            </a:endParaRPr>
          </a:p>
          <a:p>
            <a:pPr marL="514350" indent="-514350">
              <a:buNone/>
            </a:pPr>
            <a:endParaRPr lang="it-IT" sz="2400" b="1" dirty="0" smtClean="0"/>
          </a:p>
          <a:p>
            <a:pPr marL="514350" indent="-514350">
              <a:buAutoNum type="arabicPeriod"/>
            </a:pPr>
            <a:endParaRPr lang="en-US" sz="2400" b="1" dirty="0" smtClean="0"/>
          </a:p>
          <a:p>
            <a:pPr>
              <a:buNone/>
            </a:pP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000" y="1524000"/>
            <a:ext cx="7924800" cy="19050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1000" y="5334000"/>
            <a:ext cx="7924800" cy="7620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2954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2133600"/>
            <a:ext cx="8001000" cy="3810000"/>
          </a:xfrm>
        </p:spPr>
        <p:txBody>
          <a:bodyPr>
            <a:normAutofit fontScale="92500"/>
          </a:bodyPr>
          <a:lstStyle/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Tehnologiile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utilizate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realizarea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sistemelor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date: Oracle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Express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MySQL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MS SQL Server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nivelul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aplicatie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logic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PHP, JavaScript, Ajax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servicii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web: SOAP, PHP, PKI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nivelul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prezentare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datelor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HTML, PHP, JavaScript</a:t>
            </a: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9144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981200"/>
            <a:ext cx="8153400" cy="4038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Principalele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referinte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depunere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evaluare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online 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planurilor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afaceri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Sistem Electronic de Informare şi Mediere pentru Munca la Domiciliu, Valorificarea Produselor şi Serviciilor din Gospodarie 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şi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Găsirea de Oportunitati de Afaceri în Zone Slab Dezvoltate Economic  (SIMVAPS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Sistem informatic integrat judeţean/regional bazat pe Interconectarea Instituţiilor Publice şi destinat Furnizării de Servicii Electronice către Cetăţeni şi către Mediul de Afaceri (SINTESERV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informatic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integrat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identificarea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evaluarea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planificarea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gestionarea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fondului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naţional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plante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medicinale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aromatice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tinctoriale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informatic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gestiune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procedurilor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medicale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radiatii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ionizante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dozelor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primite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pacient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RXINFO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42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3716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514600"/>
            <a:ext cx="8153400" cy="39624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Principalele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referinte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Portalul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Român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Mobilitate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Cercetatori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ROMOB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Sistem Inteligent si Interactiv de eLearning pentru functionarii din Administratia 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Portal-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Primariei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Giurgiu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Aplicatie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eTax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informare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on-line 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taxelor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impozitelor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locale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Municipiul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Giurgiu)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Aplicatie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eTax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informare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plata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on-line 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taxelor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impozitelor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locale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Municipiul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Sighetul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Marmatiei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continuare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prezentate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scurt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9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1430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2133600"/>
            <a:ext cx="8229600" cy="441960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informatic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integrat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identificarea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evaluarea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planificarea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gestionarea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fondului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naţional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plante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medicinale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aromatice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tinctoriale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Singurul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acest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Centrala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Sud-Est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putinele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Portalul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Planului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Sectorial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CDI al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Ministertului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Cercetarii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Proiectul a urmărit evaluarea unitară a domeniului plantelor medicinale, aromatice şi 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tinctoriale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şi centralizarea datelor la nivel 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naţional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Sistemul informatic, accesabil prin reţeaua 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www.plante-medicinale.ro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conţine informaţie complexă aferentă unui număr de 420 de specii de plante medicinale, aromatice şi tinctoriale şi unui număr de 1424 de substanţe chimice care se găsesc în speciile respective</a:t>
            </a:r>
            <a:r>
              <a:rPr lang="vi-V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beneficiarul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USAMV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functioneaza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neintrerupt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opt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fiind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66000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accesari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din care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37000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utilizatori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distincti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2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7086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763000" cy="50292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vi-VN" sz="2200" i="1" dirty="0">
                <a:latin typeface="Arial" panose="020B0604020202020204" pitchFamily="34" charset="0"/>
                <a:cs typeface="Arial" panose="020B0604020202020204" pitchFamily="34" charset="0"/>
              </a:rPr>
              <a:t>Sistem informatic integrat judeţean/regional bazat pe Interconectarea Instituţiilor Publice şi destinat Furnizării de Servicii Electronice către Cetăţeni şi către Mediul de Afaceri (SINTESERV</a:t>
            </a:r>
            <a:r>
              <a:rPr lang="vi-VN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endParaRPr lang="en-GB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endParaRPr lang="vi-VN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Programului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CEEX-</a:t>
            </a:r>
            <a:r>
              <a:rPr lang="en-US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Cercetare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Excelenta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finantat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catre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Ministerul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Cercetarii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beneficiarul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fiind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Consiliul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Judetean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Dambovita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sistemului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IPA 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proiectat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dezvoltat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instalat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beneficiar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urmatoarele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module:</a:t>
            </a: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Biblioteca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legislativa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Consiliului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Judetean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Aplicatia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Informare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privind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taxele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impozitele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locale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Modulele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afla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exploatare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beneficiar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opt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fiind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accesate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catre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cetateni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sinteserv.cjd.ro/bld/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57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16873"/>
            <a:ext cx="4903050" cy="58484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		       </a:t>
            </a:r>
            <a:r>
              <a:rPr lang="en-GB" sz="2800" dirty="0" smtClean="0"/>
              <a:t>Your Partner in Process Automation</a:t>
            </a:r>
          </a:p>
          <a:p>
            <a:pPr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Castellar" pitchFamily="18" charset="0"/>
              </a:rPr>
              <a:t>1. APLICATII INDUSTRIALE PENTRU CONDUCEREA PROCESELOR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1371601"/>
          <a:ext cx="8077200" cy="4674405"/>
        </p:xfrm>
        <a:graphic>
          <a:graphicData uri="http://schemas.openxmlformats.org/drawingml/2006/table">
            <a:tbl>
              <a:tblPr/>
              <a:tblGrid>
                <a:gridCol w="5514242"/>
                <a:gridCol w="2562958"/>
              </a:tblGrid>
              <a:tr h="3944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Echipamente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automatizare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sisteme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SCADA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și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servicii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în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domeniul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automatizarilor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industriale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HIDROSERV SA CLUJ 2013-2016 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diagnoza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a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hidroagregatului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1 CHE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Remeti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HIDROSERV SA CLUJ -2013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diagnoza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la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hidroagregatele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nr.1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2 de la CHE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Racaciuni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AFICO -2013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6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latin typeface="Times New Roman"/>
                          <a:ea typeface="Tahoma"/>
                          <a:cs typeface="Times New Roman"/>
                        </a:rPr>
                        <a:t>Echipamente</a:t>
                      </a:r>
                      <a:r>
                        <a:rPr lang="en-US" sz="1200" b="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de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automatizare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sisteme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SCADA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și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servicii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în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domeniul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latin typeface="Times New Roman"/>
                          <a:ea typeface="Tahoma"/>
                          <a:cs typeface="Times New Roman"/>
                        </a:rPr>
                        <a:t>automatizarilor</a:t>
                      </a:r>
                      <a:r>
                        <a:rPr lang="en-US" sz="1200" b="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b="0" dirty="0" err="1" smtClean="0">
                          <a:latin typeface="Times New Roman"/>
                          <a:ea typeface="Tahoma"/>
                          <a:cs typeface="Times New Roman"/>
                        </a:rPr>
                        <a:t>industriale</a:t>
                      </a:r>
                      <a:endParaRPr lang="en-US" sz="12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COMPANIA DE APA OLTENIA SA 2013-2016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SCADA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pentru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Statie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electrica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transformare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Maxenu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Electrica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2013-2014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6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Echipamente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electrice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automatizare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pentru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CHE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Robeşti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CHE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Racoviţă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-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Instalatia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diagnoza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HA1&amp;2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senzori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vibratii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intrefier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 smtClean="0">
                          <a:latin typeface="Times New Roman"/>
                          <a:ea typeface="Tahoma"/>
                          <a:cs typeface="Times New Roman"/>
                        </a:rPr>
                        <a:t>pentru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 HA1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ELECTROALPHA - 2014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6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Relocare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fabrica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KRONOSPAN –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Partea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automatizare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: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reproiectare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configurare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PIF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BELARUS- 2014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ahoma"/>
                          <a:cs typeface="Times New Roman"/>
                        </a:rPr>
                        <a:t>Retehnologizare instalații alimentare de rezervă la Palatul Parlamentului  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ENERGOMONTAJ – 2015 - 2017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36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Implementare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solutie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hardware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software 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automatizare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in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cadrul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proiectului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ACTIUNI COMUNE PENTRU PREVENIREA DEZASTRELOR PE DUNARE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Min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Agriculturii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Dezvoltarii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Rurale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- ANIF- 2015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ahoma"/>
                          <a:cs typeface="Times New Roman"/>
                        </a:rPr>
                        <a:t>Optimizare  SCADA pentru CHE Remeti - Dispecer Oradea - Aplicație Oradea   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HIDROSERV SA - 2016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Modernizare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substatie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Times New Roman"/>
                          <a:ea typeface="Tahoma"/>
                          <a:cs typeface="Times New Roman"/>
                        </a:rPr>
                        <a:t>110/20/6kV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Sinaia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–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Instalatii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curenti</a:t>
                      </a: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Times New Roman"/>
                          <a:ea typeface="Tahoma"/>
                          <a:cs typeface="Times New Roman"/>
                        </a:rPr>
                        <a:t>slabi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ENERGOMONTAJ - 2016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1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ahoma"/>
                          <a:cs typeface="Times New Roman"/>
                        </a:rPr>
                        <a:t>Instalații curenți slabi și de automatizare CNE Cernavodă </a:t>
                      </a:r>
                      <a:r>
                        <a:rPr lang="en-US" sz="1200">
                          <a:solidFill>
                            <a:srgbClr val="FF0000"/>
                          </a:solidFill>
                          <a:latin typeface="Times New Roman"/>
                          <a:ea typeface="Tahoma"/>
                          <a:cs typeface="Times New Roman"/>
                        </a:rPr>
                        <a:t>-</a:t>
                      </a:r>
                      <a:r>
                        <a:rPr lang="en-US" sz="1200">
                          <a:latin typeface="Times New Roman"/>
                          <a:ea typeface="Tahoma"/>
                          <a:cs typeface="Times New Roman"/>
                        </a:rPr>
                        <a:t>Reproiectare si PIF</a:t>
                      </a:r>
                      <a:r>
                        <a:rPr lang="en-US" sz="1200">
                          <a:solidFill>
                            <a:srgbClr val="FF0000"/>
                          </a:solidFill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ENERGOMONTAJ - 2017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2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ahoma"/>
                          <a:cs typeface="Times New Roman"/>
                        </a:rPr>
                        <a:t>PIF si software de aplicatie</a:t>
                      </a:r>
                      <a:endParaRPr lang="en-U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ahoma"/>
                          <a:cs typeface="Times New Roman"/>
                        </a:rPr>
                        <a:t>FORD Craiova - 2017</a:t>
                      </a:r>
                      <a:endParaRPr lang="en-U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2. </a:t>
            </a:r>
            <a:r>
              <a:rPr lang="it-IT" sz="2400" b="1" dirty="0" smtClean="0"/>
              <a:t>SISTEME SI APLICATII INFORMATICE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27750"/>
            <a:ext cx="2133600" cy="365125"/>
          </a:xfrm>
        </p:spPr>
        <p:txBody>
          <a:bodyPr/>
          <a:lstStyle/>
          <a:p>
            <a:fld id="{A65F9403-04CD-4E06-A45A-7572B5B1AAB0}" type="datetime1">
              <a:rPr lang="en-US" smtClean="0"/>
              <a:pPr/>
              <a:t>4/4/2017</a:t>
            </a:fld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277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1905000"/>
          <a:ext cx="6858001" cy="2569004"/>
        </p:xfrm>
        <a:graphic>
          <a:graphicData uri="http://schemas.openxmlformats.org/drawingml/2006/table">
            <a:tbl>
              <a:tblPr/>
              <a:tblGrid>
                <a:gridCol w="6136106"/>
                <a:gridCol w="721895"/>
              </a:tblGrid>
              <a:tr h="623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Electronic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Informare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Mediere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pentru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Munca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la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Domiciliu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Valorificarea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Produselor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Serviciilor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din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Gospodarie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–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Găsirea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Oportunitati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Afaceri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în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Zone Slab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Dezvoltate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Economic  (SIMVAPS)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latin typeface="Times New Roman"/>
                        <a:ea typeface="Tahoma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ahoma"/>
                          <a:cs typeface="Times New Roman"/>
                        </a:rPr>
                        <a:t>2008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informatic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integrat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judeţean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/regional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bazat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Interconectarea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Instituţiilor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Publice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destinat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Furnizării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Servicii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Electronice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către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Cetăţeni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către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Mediul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Afaceri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(SINTESERV) http://sinteserv.cjd.ro/bld/index.php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latin typeface="Times New Roman"/>
                        <a:ea typeface="Tahoma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ahoma"/>
                          <a:cs typeface="Times New Roman"/>
                        </a:rPr>
                        <a:t>2008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informatic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integrat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pentru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identificarea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evaluarea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planificarea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gestionarea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fondului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naţional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plante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medicinale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,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aromatice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şi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tinctoriale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rgbClr val="0000FF"/>
                          </a:solidFill>
                          <a:latin typeface="Times New Roman"/>
                          <a:ea typeface="Tahoma"/>
                          <a:cs typeface="Times New Roman"/>
                          <a:hlinkClick r:id="rId2" action="ppaction://hlinkfile"/>
                        </a:rPr>
                        <a:t>www.plante-medicinale.ro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latin typeface="Times New Roman"/>
                        <a:ea typeface="Tahoma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ahoma"/>
                          <a:cs typeface="Times New Roman"/>
                        </a:rPr>
                        <a:t>2008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Sistem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informatic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gestiune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a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procedurilor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medicale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cu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radiatii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ionizante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a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dozelor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primite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pacient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– RXINFO 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ahoma"/>
                          <a:cs typeface="Times New Roman"/>
                        </a:rPr>
                        <a:t>2011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Platforma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depunere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si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evaluare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online a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planurilor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de </a:t>
                      </a:r>
                      <a:r>
                        <a:rPr lang="en-US" sz="1100" dirty="0" err="1">
                          <a:latin typeface="Times New Roman"/>
                          <a:ea typeface="Tahoma"/>
                          <a:cs typeface="Times New Roman"/>
                        </a:rPr>
                        <a:t>afaceri</a:t>
                      </a: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 www.romania-startup.ro/actionweb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ahoma"/>
                          <a:cs typeface="Times New Roman"/>
                        </a:rPr>
                        <a:t>2015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3. SISTEME INTEGRATE DE SECURITATE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F9403-04CD-4E06-A45A-7572B5B1AAB0}" type="datetime1">
              <a:rPr lang="en-US" smtClean="0"/>
              <a:pPr/>
              <a:t>4/4/2017</a:t>
            </a:fld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2438400"/>
            <a:ext cx="739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Toată</a:t>
            </a:r>
            <a:r>
              <a:rPr lang="en-US" dirty="0" smtClean="0"/>
              <a:t> </a:t>
            </a:r>
            <a:r>
              <a:rPr lang="en-US" dirty="0" err="1" smtClean="0"/>
              <a:t>gama</a:t>
            </a:r>
            <a:r>
              <a:rPr lang="en-US" dirty="0" smtClean="0"/>
              <a:t> de </a:t>
            </a:r>
            <a:r>
              <a:rPr lang="en-US" dirty="0" err="1" smtClean="0"/>
              <a:t>activităţi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</a:t>
            </a:r>
            <a:r>
              <a:rPr lang="en-US" dirty="0" err="1" smtClean="0"/>
              <a:t>servicii</a:t>
            </a:r>
            <a:r>
              <a:rPr lang="en-US" dirty="0" smtClean="0"/>
              <a:t> legate de </a:t>
            </a:r>
            <a:r>
              <a:rPr lang="en-US" dirty="0" err="1" smtClean="0"/>
              <a:t>realizarea</a:t>
            </a:r>
            <a:r>
              <a:rPr lang="en-US" dirty="0" smtClean="0"/>
              <a:t> </a:t>
            </a:r>
            <a:r>
              <a:rPr lang="en-US" dirty="0" err="1" smtClean="0"/>
              <a:t>sistemelor</a:t>
            </a:r>
            <a:r>
              <a:rPr lang="en-US" dirty="0" smtClean="0"/>
              <a:t> integrate de </a:t>
            </a:r>
            <a:r>
              <a:rPr lang="en-US" dirty="0" err="1" smtClean="0"/>
              <a:t>securitate</a:t>
            </a:r>
            <a:r>
              <a:rPr lang="en-US" dirty="0" smtClean="0"/>
              <a:t>: </a:t>
            </a:r>
            <a:r>
              <a:rPr lang="en-US" dirty="0" err="1" smtClean="0"/>
              <a:t>antiefracţie</a:t>
            </a:r>
            <a:r>
              <a:rPr lang="en-US" dirty="0" smtClean="0"/>
              <a:t>, </a:t>
            </a:r>
            <a:r>
              <a:rPr lang="en-US" dirty="0" err="1" smtClean="0"/>
              <a:t>antiincendiu</a:t>
            </a:r>
            <a:r>
              <a:rPr lang="en-US" dirty="0" smtClean="0"/>
              <a:t>, control </a:t>
            </a:r>
            <a:r>
              <a:rPr lang="en-US" dirty="0" err="1" smtClean="0"/>
              <a:t>acces</a:t>
            </a:r>
            <a:r>
              <a:rPr lang="en-US" dirty="0" smtClean="0"/>
              <a:t>, </a:t>
            </a:r>
            <a:r>
              <a:rPr lang="en-US" dirty="0" err="1" smtClean="0"/>
              <a:t>interfonie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</a:t>
            </a:r>
            <a:r>
              <a:rPr lang="en-US" dirty="0" err="1" smtClean="0"/>
              <a:t>videointerfonie</a:t>
            </a:r>
            <a:r>
              <a:rPr lang="en-US" dirty="0" smtClean="0"/>
              <a:t>, TVCI.</a:t>
            </a:r>
          </a:p>
          <a:p>
            <a:endParaRPr lang="en-US" dirty="0" smtClean="0"/>
          </a:p>
          <a:p>
            <a:r>
              <a:rPr lang="en-US" b="1" dirty="0" err="1" smtClean="0"/>
              <a:t>Referinte</a:t>
            </a:r>
            <a:r>
              <a:rPr lang="en-US" b="1" dirty="0" smtClean="0"/>
              <a:t> 1992-2016: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Sisteme</a:t>
            </a:r>
            <a:r>
              <a:rPr lang="en-US" dirty="0" smtClean="0"/>
              <a:t> de </a:t>
            </a:r>
            <a:r>
              <a:rPr lang="en-US" dirty="0" err="1" smtClean="0"/>
              <a:t>securitate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cablare</a:t>
            </a:r>
            <a:r>
              <a:rPr lang="en-US" dirty="0" smtClean="0"/>
              <a:t> </a:t>
            </a:r>
            <a:r>
              <a:rPr lang="en-US" dirty="0" err="1" smtClean="0"/>
              <a:t>structurata</a:t>
            </a:r>
            <a:r>
              <a:rPr lang="en-US" dirty="0" smtClean="0"/>
              <a:t> la </a:t>
            </a:r>
            <a:r>
              <a:rPr lang="en-US" dirty="0" err="1" smtClean="0"/>
              <a:t>peste</a:t>
            </a:r>
            <a:r>
              <a:rPr lang="en-US" dirty="0" smtClean="0"/>
              <a:t> 100 de </a:t>
            </a:r>
            <a:r>
              <a:rPr lang="en-US" dirty="0" err="1" smtClean="0"/>
              <a:t>sedii</a:t>
            </a:r>
            <a:r>
              <a:rPr lang="en-US" dirty="0" smtClean="0"/>
              <a:t> BCR, </a:t>
            </a:r>
            <a:r>
              <a:rPr lang="en-US" dirty="0" err="1" smtClean="0"/>
              <a:t>peste</a:t>
            </a:r>
            <a:r>
              <a:rPr lang="en-US" dirty="0" smtClean="0"/>
              <a:t> 40 de </a:t>
            </a:r>
            <a:r>
              <a:rPr lang="en-US" dirty="0" err="1" smtClean="0"/>
              <a:t>sedii</a:t>
            </a:r>
            <a:r>
              <a:rPr lang="en-US" dirty="0" smtClean="0"/>
              <a:t> CEC Bank SA, 4 </a:t>
            </a:r>
            <a:r>
              <a:rPr lang="en-US" dirty="0" err="1" smtClean="0"/>
              <a:t>sedii</a:t>
            </a:r>
            <a:r>
              <a:rPr lang="en-US" dirty="0" smtClean="0"/>
              <a:t> </a:t>
            </a:r>
            <a:r>
              <a:rPr lang="en-US" dirty="0" err="1" smtClean="0"/>
              <a:t>judeţene</a:t>
            </a:r>
            <a:r>
              <a:rPr lang="en-US" dirty="0" smtClean="0"/>
              <a:t> ale </a:t>
            </a:r>
            <a:r>
              <a:rPr lang="en-US" dirty="0" err="1" smtClean="0"/>
              <a:t>Ministerului</a:t>
            </a:r>
            <a:r>
              <a:rPr lang="en-US" dirty="0" smtClean="0"/>
              <a:t> </a:t>
            </a:r>
            <a:r>
              <a:rPr lang="en-US" dirty="0" err="1" smtClean="0"/>
              <a:t>Finanţelor</a:t>
            </a:r>
            <a:r>
              <a:rPr lang="en-US" dirty="0" smtClean="0"/>
              <a:t> </a:t>
            </a:r>
            <a:r>
              <a:rPr lang="en-US" dirty="0" err="1" smtClean="0"/>
              <a:t>Publice</a:t>
            </a:r>
            <a:r>
              <a:rPr lang="en-US" dirty="0" smtClean="0"/>
              <a:t> (DGRFPJ </a:t>
            </a:r>
            <a:r>
              <a:rPr lang="en-US" dirty="0" err="1" smtClean="0"/>
              <a:t>Satu</a:t>
            </a:r>
            <a:r>
              <a:rPr lang="en-US" dirty="0" smtClean="0"/>
              <a:t> Mare, DGRFP </a:t>
            </a:r>
            <a:r>
              <a:rPr lang="en-US" dirty="0" err="1" smtClean="0"/>
              <a:t>Braşov</a:t>
            </a:r>
            <a:r>
              <a:rPr lang="en-US" dirty="0" smtClean="0"/>
              <a:t>, DGRFP </a:t>
            </a:r>
            <a:r>
              <a:rPr lang="en-US" dirty="0" err="1" smtClean="0"/>
              <a:t>Botoşani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DGRFP </a:t>
            </a:r>
            <a:r>
              <a:rPr lang="en-US" dirty="0" err="1" smtClean="0"/>
              <a:t>Târgu</a:t>
            </a:r>
            <a:r>
              <a:rPr lang="en-US" dirty="0" smtClean="0"/>
              <a:t> </a:t>
            </a:r>
            <a:r>
              <a:rPr lang="en-US" dirty="0" err="1" smtClean="0"/>
              <a:t>Mureş</a:t>
            </a:r>
            <a:r>
              <a:rPr lang="en-US" dirty="0" smtClean="0"/>
              <a:t>), </a:t>
            </a:r>
            <a:r>
              <a:rPr lang="en-US" dirty="0" err="1" smtClean="0"/>
              <a:t>halele</a:t>
            </a:r>
            <a:r>
              <a:rPr lang="en-US" dirty="0" smtClean="0"/>
              <a:t> SC </a:t>
            </a:r>
            <a:r>
              <a:rPr lang="en-US" dirty="0" err="1" smtClean="0"/>
              <a:t>Prodal</a:t>
            </a:r>
            <a:r>
              <a:rPr lang="en-US" dirty="0" smtClean="0"/>
              <a:t> 94, Expo Market </a:t>
            </a:r>
            <a:r>
              <a:rPr lang="en-US" dirty="0" err="1" smtClean="0"/>
              <a:t>Doraly</a:t>
            </a:r>
            <a:r>
              <a:rPr lang="en-US" dirty="0" smtClean="0"/>
              <a:t>, </a:t>
            </a:r>
            <a:r>
              <a:rPr lang="en-US" dirty="0" err="1" smtClean="0"/>
              <a:t>Straero</a:t>
            </a:r>
            <a:r>
              <a:rPr lang="en-US" dirty="0" smtClean="0"/>
              <a:t>, RSI, ARPECHIM </a:t>
            </a:r>
            <a:r>
              <a:rPr lang="en-US" dirty="0" err="1" smtClean="0"/>
              <a:t>Piteşti</a:t>
            </a:r>
            <a:r>
              <a:rPr lang="en-US" dirty="0" smtClean="0"/>
              <a:t>, CHE </a:t>
            </a:r>
            <a:r>
              <a:rPr lang="en-US" dirty="0" err="1" smtClean="0"/>
              <a:t>Movileni</a:t>
            </a:r>
            <a:r>
              <a:rPr lang="en-US" dirty="0" smtClean="0"/>
              <a:t>, CHE </a:t>
            </a:r>
            <a:r>
              <a:rPr lang="en-US" dirty="0" err="1" smtClean="0"/>
              <a:t>Robești</a:t>
            </a:r>
            <a:r>
              <a:rPr lang="en-US" dirty="0" smtClean="0"/>
              <a:t>, CHE </a:t>
            </a:r>
            <a:r>
              <a:rPr lang="en-US" dirty="0" err="1" smtClean="0"/>
              <a:t>Racoviță</a:t>
            </a:r>
            <a:r>
              <a:rPr lang="en-US" dirty="0" smtClean="0"/>
              <a:t>, </a:t>
            </a:r>
            <a:r>
              <a:rPr lang="en-US" dirty="0" err="1" smtClean="0"/>
              <a:t>birouri</a:t>
            </a:r>
            <a:r>
              <a:rPr lang="en-US" dirty="0" smtClean="0"/>
              <a:t>, </a:t>
            </a:r>
            <a:r>
              <a:rPr lang="en-US" dirty="0" err="1" smtClean="0"/>
              <a:t>hoteluri</a:t>
            </a:r>
            <a:r>
              <a:rPr lang="en-US" dirty="0" smtClean="0"/>
              <a:t>, etc.</a:t>
            </a:r>
          </a:p>
          <a:p>
            <a:endParaRPr lang="en-US" dirty="0"/>
          </a:p>
        </p:txBody>
      </p:sp>
      <p:pic>
        <p:nvPicPr>
          <p:cNvPr id="7" name="Picture 6" descr="ipaHeaderLogo_v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0" name="Rectangle 1030" descr="Bouquet"/>
          <p:cNvSpPr>
            <a:spLocks noChangeArrowheads="1"/>
          </p:cNvSpPr>
          <p:nvPr/>
        </p:nvSpPr>
        <p:spPr bwMode="auto">
          <a:xfrm>
            <a:off x="188913" y="1154113"/>
            <a:ext cx="8555037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eaLnBrk="0" hangingPunct="0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ro-RO" sz="2400" b="1" dirty="0"/>
              <a:t>Aplicaţi</a:t>
            </a:r>
            <a:r>
              <a:rPr lang="en-US" sz="2400" b="1" dirty="0"/>
              <a:t>le</a:t>
            </a:r>
            <a:r>
              <a:rPr lang="ro-RO" sz="2400" b="1" dirty="0"/>
              <a:t> de tip SCADA</a:t>
            </a:r>
            <a:r>
              <a:rPr lang="en-US" sz="2400" b="1" dirty="0"/>
              <a:t> </a:t>
            </a:r>
            <a:r>
              <a:rPr lang="ro-RO" altLang="en-US" sz="2400" b="1" dirty="0">
                <a:solidFill>
                  <a:schemeClr val="accent2"/>
                </a:solidFill>
              </a:rPr>
              <a:t>(</a:t>
            </a:r>
            <a:r>
              <a:rPr lang="en-US" altLang="en-US" sz="2400" b="1" u="sng" dirty="0">
                <a:solidFill>
                  <a:schemeClr val="accent2"/>
                </a:solidFill>
              </a:rPr>
              <a:t>S</a:t>
            </a:r>
            <a:r>
              <a:rPr lang="en-US" altLang="en-US" sz="2400" b="1" dirty="0">
                <a:solidFill>
                  <a:schemeClr val="accent2"/>
                </a:solidFill>
              </a:rPr>
              <a:t>upervisory </a:t>
            </a:r>
            <a:r>
              <a:rPr lang="en-US" altLang="en-US" sz="2400" b="1" u="sng" dirty="0">
                <a:solidFill>
                  <a:schemeClr val="accent2"/>
                </a:solidFill>
              </a:rPr>
              <a:t>C</a:t>
            </a:r>
            <a:r>
              <a:rPr lang="en-US" altLang="en-US" sz="2400" b="1" dirty="0">
                <a:solidFill>
                  <a:schemeClr val="accent2"/>
                </a:solidFill>
              </a:rPr>
              <a:t>ontrol </a:t>
            </a:r>
            <a:r>
              <a:rPr lang="en-US" altLang="en-US" sz="2400" b="1" u="sng" dirty="0">
                <a:solidFill>
                  <a:schemeClr val="accent2"/>
                </a:solidFill>
              </a:rPr>
              <a:t>A</a:t>
            </a:r>
            <a:r>
              <a:rPr lang="en-US" altLang="en-US" sz="2400" b="1" dirty="0">
                <a:solidFill>
                  <a:schemeClr val="accent2"/>
                </a:solidFill>
              </a:rPr>
              <a:t>nd </a:t>
            </a:r>
            <a:r>
              <a:rPr lang="en-US" altLang="en-US" sz="2400" b="1" u="sng" dirty="0">
                <a:solidFill>
                  <a:schemeClr val="accent2"/>
                </a:solidFill>
              </a:rPr>
              <a:t>D</a:t>
            </a:r>
            <a:r>
              <a:rPr lang="en-US" altLang="en-US" sz="2400" b="1" dirty="0">
                <a:solidFill>
                  <a:schemeClr val="accent2"/>
                </a:solidFill>
              </a:rPr>
              <a:t>ata </a:t>
            </a:r>
            <a:r>
              <a:rPr lang="en-US" altLang="en-US" sz="2400" b="1" u="sng" dirty="0">
                <a:solidFill>
                  <a:schemeClr val="accent2"/>
                </a:solidFill>
              </a:rPr>
              <a:t>A</a:t>
            </a:r>
            <a:r>
              <a:rPr lang="en-US" altLang="en-US" sz="2400" b="1" dirty="0">
                <a:solidFill>
                  <a:schemeClr val="accent2"/>
                </a:solidFill>
              </a:rPr>
              <a:t>cquisition</a:t>
            </a:r>
            <a:r>
              <a:rPr lang="ro-RO" altLang="en-US" sz="2400" b="1" dirty="0">
                <a:solidFill>
                  <a:schemeClr val="accent2"/>
                </a:solidFill>
              </a:rPr>
              <a:t>)</a:t>
            </a:r>
            <a:r>
              <a:rPr lang="en-US" alt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/>
              <a:t>pentru</a:t>
            </a:r>
            <a:r>
              <a:rPr lang="en-US" sz="2400" b="1" dirty="0"/>
              <a:t> </a:t>
            </a:r>
            <a:r>
              <a:rPr lang="en-US" sz="2400" b="1" dirty="0" err="1"/>
              <a:t>conducere</a:t>
            </a:r>
            <a:r>
              <a:rPr lang="en-US" sz="2400" b="1" dirty="0"/>
              <a:t> </a:t>
            </a:r>
            <a:r>
              <a:rPr lang="en-US" sz="2400" b="1" dirty="0" err="1"/>
              <a:t>operativ</a:t>
            </a:r>
            <a:r>
              <a:rPr lang="ro-RO" sz="2400" b="1" dirty="0"/>
              <a:t>ă:</a:t>
            </a:r>
          </a:p>
          <a:p>
            <a:pPr eaLnBrk="0" hangingPunct="0">
              <a:spcBef>
                <a:spcPct val="40000"/>
              </a:spcBef>
              <a:buSzPct val="85000"/>
              <a:buFont typeface="Wingdings" pitchFamily="2" charset="2"/>
              <a:buChar char="§"/>
              <a:defRPr/>
            </a:pPr>
            <a:r>
              <a:rPr lang="ro-RO" sz="2400" b="1" dirty="0"/>
              <a:t> sunt realizate într-o</a:t>
            </a:r>
            <a:r>
              <a:rPr lang="ro-RO" sz="2400" b="1" dirty="0">
                <a:solidFill>
                  <a:srgbClr val="666633"/>
                </a:solidFill>
              </a:rPr>
              <a:t> 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arhitectură de sistem deschis</a:t>
            </a:r>
            <a:r>
              <a:rPr lang="ro-RO" sz="2400" b="1" dirty="0"/>
              <a:t>, integrabilă în sisteme de la nivel nivel naţional,  permiţând includerea altor echipamente şi interconectarea cu alte subsisteme SCADA</a:t>
            </a:r>
          </a:p>
          <a:p>
            <a:pPr eaLnBrk="0" hangingPunct="0">
              <a:spcBef>
                <a:spcPct val="30000"/>
              </a:spcBef>
              <a:buSzPct val="85000"/>
              <a:buFont typeface="Wingdings" pitchFamily="2" charset="2"/>
              <a:buChar char="§"/>
              <a:defRPr/>
            </a:pPr>
            <a:r>
              <a:rPr lang="ro-RO" sz="2400" b="1" dirty="0"/>
              <a:t> permit centrului de D</a:t>
            </a:r>
            <a:r>
              <a:rPr lang="en-US" sz="2400" b="1" dirty="0" err="1"/>
              <a:t>ispece</a:t>
            </a:r>
            <a:r>
              <a:rPr lang="ro-RO" sz="2400" b="1" dirty="0"/>
              <a:t>rizare</a:t>
            </a:r>
            <a:r>
              <a:rPr lang="en-US" sz="2400" b="1" dirty="0"/>
              <a:t> </a:t>
            </a:r>
            <a:r>
              <a:rPr lang="ro-RO" sz="2400" b="1" dirty="0"/>
              <a:t>îndeplinirea funcţiilor de 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conducerea operativă</a:t>
            </a:r>
            <a:r>
              <a:rPr lang="ro-RO" sz="2400" b="1" dirty="0">
                <a:solidFill>
                  <a:srgbClr val="666633"/>
                </a:solidFill>
              </a:rPr>
              <a:t> </a:t>
            </a:r>
            <a:r>
              <a:rPr lang="ro-RO" sz="2400" b="1" dirty="0"/>
              <a:t>a entităţilor locale </a:t>
            </a:r>
            <a:r>
              <a:rPr lang="en-US" sz="2400" b="1" dirty="0"/>
              <a:t>din </a:t>
            </a:r>
            <a:r>
              <a:rPr lang="en-US" sz="2400" b="1" dirty="0" err="1"/>
              <a:t>subordine</a:t>
            </a:r>
            <a:r>
              <a:rPr lang="ro-RO" sz="2400" b="1" dirty="0"/>
              <a:t> (adesea subsisteme SCADA), ca premiză a funcţionării automate a acestora</a:t>
            </a:r>
            <a:endParaRPr lang="ro-RO" sz="2400" b="1" dirty="0">
              <a:solidFill>
                <a:srgbClr val="666633"/>
              </a:solidFill>
            </a:endParaRPr>
          </a:p>
          <a:p>
            <a:pPr eaLnBrk="0" hangingPunct="0">
              <a:spcBef>
                <a:spcPct val="40000"/>
              </a:spcBef>
              <a:buSzPct val="85000"/>
              <a:buFont typeface="Wingdings" pitchFamily="2" charset="2"/>
              <a:buChar char="§"/>
              <a:defRPr/>
            </a:pPr>
            <a:r>
              <a:rPr lang="ro-RO" sz="2400" b="1" dirty="0"/>
              <a:t> permite prelucrări de date pentru</a:t>
            </a:r>
            <a:r>
              <a:rPr lang="ro-RO" sz="2400" b="1" dirty="0">
                <a:solidFill>
                  <a:srgbClr val="666633"/>
                </a:solidFill>
              </a:rPr>
              <a:t> 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analiza </a:t>
            </a:r>
            <a:r>
              <a:rPr lang="en-US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fiabilitatii</a:t>
            </a: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o-RO" sz="2400" b="1" dirty="0"/>
              <a:t>şi</a:t>
            </a:r>
            <a:r>
              <a:rPr lang="ro-RO" sz="2400" b="1" dirty="0">
                <a:solidFill>
                  <a:srgbClr val="666633"/>
                </a:solidFill>
              </a:rPr>
              <a:t> 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sigur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 </a:t>
            </a:r>
            <a:r>
              <a:rPr lang="en-US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suport</a:t>
            </a: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pentru</a:t>
            </a: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mentenanta</a:t>
            </a: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o-RO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predictivă</a:t>
            </a:r>
            <a:r>
              <a:rPr lang="ro-RO" sz="2400" b="1" dirty="0">
                <a:solidFill>
                  <a:srgbClr val="666633"/>
                </a:solidFill>
              </a:rPr>
              <a:t> </a:t>
            </a:r>
            <a:r>
              <a:rPr lang="ro-RO" sz="2400" b="1" dirty="0"/>
              <a:t>a</a:t>
            </a:r>
            <a:r>
              <a:rPr lang="en-US" sz="2400" b="1" dirty="0"/>
              <a:t> </a:t>
            </a:r>
            <a:r>
              <a:rPr lang="ro-RO" sz="2400" b="1" dirty="0"/>
              <a:t>instalaţiilor şi echipamentelor componente</a:t>
            </a:r>
          </a:p>
        </p:txBody>
      </p:sp>
      <p:pic>
        <p:nvPicPr>
          <p:cNvPr id="3" name="Picture 2" descr="ipaHeaderLogo_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5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A_Internal-CONFIDENTIAL-Lock-5058-CO900B-4-17-12">
  <a:themeElements>
    <a:clrScheme name="RA Standard">
      <a:dk1>
        <a:srgbClr val="000000"/>
      </a:dk1>
      <a:lt1>
        <a:srgbClr val="FFFFFF"/>
      </a:lt1>
      <a:dk2>
        <a:srgbClr val="000000"/>
      </a:dk2>
      <a:lt2>
        <a:srgbClr val="474747"/>
      </a:lt2>
      <a:accent1>
        <a:srgbClr val="C41230"/>
      </a:accent1>
      <a:accent2>
        <a:srgbClr val="474747"/>
      </a:accent2>
      <a:accent3>
        <a:srgbClr val="003EA2"/>
      </a:accent3>
      <a:accent4>
        <a:srgbClr val="7030A0"/>
      </a:accent4>
      <a:accent5>
        <a:srgbClr val="EAAB00"/>
      </a:accent5>
      <a:accent6>
        <a:srgbClr val="7AB800"/>
      </a:accent6>
      <a:hlink>
        <a:srgbClr val="C41230"/>
      </a:hlink>
      <a:folHlink>
        <a:srgbClr val="CAC7C8"/>
      </a:folHlink>
    </a:clrScheme>
    <a:fontScheme name="Rockwell Automatio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headEnd/>
          <a:tailEnd/>
        </a:ln>
        <a:effectLst/>
        <a:scene3d>
          <a:camera prst="obliqueTopRight">
            <a:rot lat="0" lon="0" rev="0"/>
          </a:camera>
          <a:lightRig rig="threePt" dir="t">
            <a:rot lat="0" lon="0" rev="1200000"/>
          </a:lightRig>
        </a:scene3d>
        <a:sp3d/>
      </a:spPr>
      <a:bodyPr wrap="none" rtlCol="0" anchor="ctr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400" kern="1200">
            <a:solidFill>
              <a:schemeClr val="tx1"/>
            </a:solidFill>
            <a:latin typeface="Arial" charset="0"/>
            <a:ea typeface="+mn-ea"/>
            <a:cs typeface="+mn-cs"/>
          </a:defRPr>
        </a:defPPr>
      </a:lstStyle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ts val="2200"/>
          </a:lnSpc>
          <a:defRPr sz="2400" dirty="0" smtClean="0">
            <a:solidFill>
              <a:schemeClr val="tx2"/>
            </a:solidFill>
            <a:latin typeface="Arial Narrow"/>
            <a:cs typeface="Arial Narrow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A_Internal-CONFIDENTIAL-Lock-5058-CO900B-4-17-12">
  <a:themeElements>
    <a:clrScheme name="RA Standard">
      <a:dk1>
        <a:srgbClr val="000000"/>
      </a:dk1>
      <a:lt1>
        <a:srgbClr val="FFFFFF"/>
      </a:lt1>
      <a:dk2>
        <a:srgbClr val="000000"/>
      </a:dk2>
      <a:lt2>
        <a:srgbClr val="474747"/>
      </a:lt2>
      <a:accent1>
        <a:srgbClr val="C41230"/>
      </a:accent1>
      <a:accent2>
        <a:srgbClr val="474747"/>
      </a:accent2>
      <a:accent3>
        <a:srgbClr val="003EA2"/>
      </a:accent3>
      <a:accent4>
        <a:srgbClr val="7030A0"/>
      </a:accent4>
      <a:accent5>
        <a:srgbClr val="EAAB00"/>
      </a:accent5>
      <a:accent6>
        <a:srgbClr val="7AB800"/>
      </a:accent6>
      <a:hlink>
        <a:srgbClr val="C41230"/>
      </a:hlink>
      <a:folHlink>
        <a:srgbClr val="CAC7C8"/>
      </a:folHlink>
    </a:clrScheme>
    <a:fontScheme name="Rockwell Automatio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headEnd/>
          <a:tailEnd/>
        </a:ln>
        <a:effectLst/>
        <a:scene3d>
          <a:camera prst="obliqueTopRight">
            <a:rot lat="0" lon="0" rev="0"/>
          </a:camera>
          <a:lightRig rig="threePt" dir="t">
            <a:rot lat="0" lon="0" rev="1200000"/>
          </a:lightRig>
        </a:scene3d>
        <a:sp3d/>
      </a:spPr>
      <a:bodyPr wrap="none" rtlCol="0" anchor="ctr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400" kern="1200">
            <a:solidFill>
              <a:schemeClr val="tx1"/>
            </a:solidFill>
            <a:latin typeface="Arial" charset="0"/>
            <a:ea typeface="+mn-ea"/>
            <a:cs typeface="+mn-cs"/>
          </a:defRPr>
        </a:defPPr>
      </a:lstStyle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ts val="2200"/>
          </a:lnSpc>
          <a:defRPr sz="2400" dirty="0" smtClean="0">
            <a:solidFill>
              <a:schemeClr val="tx2"/>
            </a:solidFill>
            <a:latin typeface="Arial Narrow"/>
            <a:cs typeface="Arial Narrow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4087</Words>
  <Application>Microsoft Office PowerPoint</Application>
  <PresentationFormat>On-screen Show (4:3)</PresentationFormat>
  <Paragraphs>601</Paragraphs>
  <Slides>55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Office Theme</vt:lpstr>
      <vt:lpstr>RA_Internal-CONFIDENTIAL-Lock-5058-CO900B-4-17-12</vt:lpstr>
      <vt:lpstr>1_RA_Internal-CONFIDENTIAL-Lock-5058-CO900B-4-17-12</vt:lpstr>
      <vt:lpstr>PowerPoint Presentation</vt:lpstr>
      <vt:lpstr>PowerPoint Presentation</vt:lpstr>
      <vt:lpstr>PowerPoint Presentation</vt:lpstr>
      <vt:lpstr>PowerPoint Presentation</vt:lpstr>
      <vt:lpstr>PORTOFOLIU</vt:lpstr>
      <vt:lpstr>1. APLICATII INDUSTRIALE PENTRU CONDUCEREA PROCESELOR </vt:lpstr>
      <vt:lpstr>2. SISTEME SI APLICATII INFORMATICE</vt:lpstr>
      <vt:lpstr>3. SISTEME INTEGRATE DE SECURITATE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Automatizare linii tehnologice automotive platforma FORD</vt:lpstr>
      <vt:lpstr>FORD Craiova</vt:lpstr>
      <vt:lpstr>Portofoliu de instruire: </vt:lpstr>
      <vt:lpstr>Portofoliu de instruire:</vt:lpstr>
      <vt:lpstr>FORD Craiova - Punere in funcțiune a liniilor tehnologice</vt:lpstr>
      <vt:lpstr>Kronospan - MDF Factory (Belarus)</vt:lpstr>
      <vt:lpstr>Modernizare Macarale</vt:lpstr>
      <vt:lpstr>Modernizare Macarale</vt:lpstr>
      <vt:lpstr>Modernizare Macarale</vt:lpstr>
      <vt:lpstr>Modernizare Macarale</vt:lpstr>
      <vt:lpstr>Statii de pompare/repompare</vt:lpstr>
      <vt:lpstr>Stații de pompare/repompare, imbunatatiri funciare si irigatii</vt:lpstr>
      <vt:lpstr>Stații de pompare / repompare</vt:lpstr>
      <vt:lpstr>Stații de epurare - Calimanesti</vt:lpstr>
      <vt:lpstr>Stații de epurare - Calimanesti</vt:lpstr>
      <vt:lpstr>Modernizare instalatie automatizata de prelucrare a betonului celular autoclavizat (BCA) </vt:lpstr>
      <vt:lpstr>Modernizare instalatie automatizata de prelucrare a instalatiei de taiat BCA </vt:lpstr>
      <vt:lpstr>Sistem conducere linie neutralizare, apa demineralizata - termocentrale</vt:lpstr>
      <vt:lpstr>Sistem conducere linie neutralizare, apa demineralizata - termocentrale</vt:lpstr>
      <vt:lpstr>   Monitorizare parametri tehnici depozit de cereale   </vt:lpstr>
      <vt:lpstr>Monitorizare parametri tehnici depozit de cereale</vt:lpstr>
      <vt:lpstr>2.   Sisteme informatice</vt:lpstr>
      <vt:lpstr>Sisteme informatice</vt:lpstr>
      <vt:lpstr>Sisteme informatice</vt:lpstr>
      <vt:lpstr>Sisteme informatice</vt:lpstr>
      <vt:lpstr>Sisteme informatice</vt:lpstr>
      <vt:lpstr>Sisteme informatice</vt:lpstr>
      <vt:lpstr>Sisteme informatice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Florian</dc:creator>
  <cp:lastModifiedBy>Work</cp:lastModifiedBy>
  <cp:revision>92</cp:revision>
  <dcterms:created xsi:type="dcterms:W3CDTF">2006-08-16T00:00:00Z</dcterms:created>
  <dcterms:modified xsi:type="dcterms:W3CDTF">2017-04-04T06:00:10Z</dcterms:modified>
</cp:coreProperties>
</file>